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3" r:id="rId36"/>
    <p:sldId id="294" r:id="rId37"/>
    <p:sldId id="295" r:id="rId38"/>
    <p:sldId id="296" r:id="rId39"/>
    <p:sldId id="391" r:id="rId40"/>
    <p:sldId id="297" r:id="rId41"/>
    <p:sldId id="298" r:id="rId42"/>
    <p:sldId id="299" r:id="rId43"/>
    <p:sldId id="300" r:id="rId44"/>
    <p:sldId id="301" r:id="rId45"/>
    <p:sldId id="302" r:id="rId46"/>
    <p:sldId id="303" r:id="rId47"/>
    <p:sldId id="304" r:id="rId48"/>
    <p:sldId id="305" r:id="rId49"/>
    <p:sldId id="306" r:id="rId50"/>
    <p:sldId id="290" r:id="rId51"/>
    <p:sldId id="291" r:id="rId52"/>
    <p:sldId id="292"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92" r:id="rId80"/>
    <p:sldId id="393" r:id="rId81"/>
    <p:sldId id="341" r:id="rId82"/>
    <p:sldId id="333" r:id="rId83"/>
    <p:sldId id="334" r:id="rId84"/>
    <p:sldId id="335" r:id="rId85"/>
    <p:sldId id="336" r:id="rId86"/>
    <p:sldId id="337" r:id="rId87"/>
    <p:sldId id="338" r:id="rId88"/>
    <p:sldId id="339" r:id="rId89"/>
    <p:sldId id="340" r:id="rId90"/>
    <p:sldId id="342" r:id="rId91"/>
    <p:sldId id="343" r:id="rId92"/>
    <p:sldId id="344" r:id="rId93"/>
    <p:sldId id="345" r:id="rId94"/>
    <p:sldId id="346" r:id="rId95"/>
    <p:sldId id="347" r:id="rId96"/>
    <p:sldId id="394" r:id="rId97"/>
    <p:sldId id="350" r:id="rId98"/>
    <p:sldId id="351" r:id="rId99"/>
    <p:sldId id="352" r:id="rId100"/>
    <p:sldId id="395" r:id="rId101"/>
    <p:sldId id="396" r:id="rId102"/>
    <p:sldId id="397" r:id="rId103"/>
    <p:sldId id="353" r:id="rId104"/>
    <p:sldId id="398" r:id="rId105"/>
    <p:sldId id="354"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99" r:id="rId119"/>
    <p:sldId id="368" r:id="rId120"/>
    <p:sldId id="369" r:id="rId121"/>
    <p:sldId id="370" r:id="rId122"/>
    <p:sldId id="371" r:id="rId123"/>
    <p:sldId id="372" r:id="rId124"/>
    <p:sldId id="378" r:id="rId125"/>
    <p:sldId id="379" r:id="rId126"/>
    <p:sldId id="373" r:id="rId127"/>
    <p:sldId id="374" r:id="rId128"/>
    <p:sldId id="375" r:id="rId129"/>
    <p:sldId id="376" r:id="rId130"/>
    <p:sldId id="380" r:id="rId131"/>
    <p:sldId id="381" r:id="rId132"/>
    <p:sldId id="382" r:id="rId133"/>
    <p:sldId id="383" r:id="rId134"/>
    <p:sldId id="385" r:id="rId135"/>
    <p:sldId id="384" r:id="rId136"/>
    <p:sldId id="386" r:id="rId137"/>
    <p:sldId id="400" r:id="rId138"/>
    <p:sldId id="390" r:id="rId1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D9"/>
          </a:solidFill>
        </a:fill>
      </a:tcStyle>
    </a:wholeTbl>
    <a:band2H>
      <a:tcTxStyle/>
      <a:tcStyle>
        <a:tcBdr/>
        <a:fill>
          <a:solidFill>
            <a:srgbClr val="E9E9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CFE0"/>
          </a:solidFill>
        </a:fill>
      </a:tcStyle>
    </a:wholeTbl>
    <a:band2H>
      <a:tcTxStyle/>
      <a:tcStyle>
        <a:tcBdr/>
        <a:fill>
          <a:solidFill>
            <a:srgbClr val="F0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BE5"/>
          </a:solidFill>
        </a:fill>
      </a:tcStyle>
    </a:wholeTbl>
    <a:band2H>
      <a:tcTxStyle/>
      <a:tcStyle>
        <a:tcBdr/>
        <a:fill>
          <a:solidFill>
            <a:srgbClr val="E9EE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3675"/>
  </p:normalViewPr>
  <p:slideViewPr>
    <p:cSldViewPr snapToGrid="0" snapToObjects="1">
      <p:cViewPr varScale="1">
        <p:scale>
          <a:sx n="116" d="100"/>
          <a:sy n="116" d="100"/>
        </p:scale>
        <p:origin x="169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xfrm>
            <a:off x="1143000" y="685800"/>
            <a:ext cx="4572000" cy="3429000"/>
          </a:xfrm>
          <a:prstGeom prst="rect">
            <a:avLst/>
          </a:prstGeom>
        </p:spPr>
        <p:txBody>
          <a:bodyPr/>
          <a:lstStyle/>
          <a:p>
            <a:endParaRPr/>
          </a:p>
        </p:txBody>
      </p:sp>
      <p:sp>
        <p:nvSpPr>
          <p:cNvPr id="309" name="Shape 30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88754908"/>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Georgia"/>
      </a:defRPr>
    </a:lvl1pPr>
    <a:lvl2pPr indent="228600" latinLnBrk="0">
      <a:defRPr sz="1200">
        <a:latin typeface="+mj-lt"/>
        <a:ea typeface="+mj-ea"/>
        <a:cs typeface="+mj-cs"/>
        <a:sym typeface="Georgia"/>
      </a:defRPr>
    </a:lvl2pPr>
    <a:lvl3pPr indent="457200" latinLnBrk="0">
      <a:defRPr sz="1200">
        <a:latin typeface="+mj-lt"/>
        <a:ea typeface="+mj-ea"/>
        <a:cs typeface="+mj-cs"/>
        <a:sym typeface="Georgia"/>
      </a:defRPr>
    </a:lvl3pPr>
    <a:lvl4pPr indent="685800" latinLnBrk="0">
      <a:defRPr sz="1200">
        <a:latin typeface="+mj-lt"/>
        <a:ea typeface="+mj-ea"/>
        <a:cs typeface="+mj-cs"/>
        <a:sym typeface="Georgia"/>
      </a:defRPr>
    </a:lvl4pPr>
    <a:lvl5pPr indent="914400" latinLnBrk="0">
      <a:defRPr sz="1200">
        <a:latin typeface="+mj-lt"/>
        <a:ea typeface="+mj-ea"/>
        <a:cs typeface="+mj-cs"/>
        <a:sym typeface="Georgia"/>
      </a:defRPr>
    </a:lvl5pPr>
    <a:lvl6pPr indent="1143000" latinLnBrk="0">
      <a:defRPr sz="1200">
        <a:latin typeface="+mj-lt"/>
        <a:ea typeface="+mj-ea"/>
        <a:cs typeface="+mj-cs"/>
        <a:sym typeface="Georgia"/>
      </a:defRPr>
    </a:lvl6pPr>
    <a:lvl7pPr indent="1371600" latinLnBrk="0">
      <a:defRPr sz="1200">
        <a:latin typeface="+mj-lt"/>
        <a:ea typeface="+mj-ea"/>
        <a:cs typeface="+mj-cs"/>
        <a:sym typeface="Georgia"/>
      </a:defRPr>
    </a:lvl7pPr>
    <a:lvl8pPr indent="1600200" latinLnBrk="0">
      <a:defRPr sz="1200">
        <a:latin typeface="+mj-lt"/>
        <a:ea typeface="+mj-ea"/>
        <a:cs typeface="+mj-cs"/>
        <a:sym typeface="Georgia"/>
      </a:defRPr>
    </a:lvl8pPr>
    <a:lvl9pPr indent="1828800" latinLnBrk="0">
      <a:defRPr sz="1200">
        <a:latin typeface="+mj-lt"/>
        <a:ea typeface="+mj-ea"/>
        <a:cs typeface="+mj-cs"/>
        <a:sym typeface="Georgia"/>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4" name="Shape 24"/>
          <p:cNvSpPr/>
          <p:nvPr/>
        </p:nvSpPr>
        <p:spPr>
          <a:xfrm flipV="1">
            <a:off x="5410182" y="3810000"/>
            <a:ext cx="3733821" cy="91087"/>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5" name="Shape 25"/>
          <p:cNvSpPr/>
          <p:nvPr/>
        </p:nvSpPr>
        <p:spPr>
          <a:xfrm flipV="1">
            <a:off x="5410200" y="3897010"/>
            <a:ext cx="3733802" cy="192026"/>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6" name="Shape 26"/>
          <p:cNvSpPr/>
          <p:nvPr/>
        </p:nvSpPr>
        <p:spPr>
          <a:xfrm flipV="1">
            <a:off x="5410200" y="4113388"/>
            <a:ext cx="3733802" cy="12702"/>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7" name="Shape 27"/>
          <p:cNvSpPr/>
          <p:nvPr/>
        </p:nvSpPr>
        <p:spPr>
          <a:xfrm flipV="1">
            <a:off x="5410200" y="4164403"/>
            <a:ext cx="1965962" cy="18290"/>
          </a:xfrm>
          <a:prstGeom prst="rect">
            <a:avLst/>
          </a:prstGeom>
          <a:solidFill>
            <a:schemeClr val="accent2">
              <a:alpha val="6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8" name="Shape 28"/>
          <p:cNvSpPr/>
          <p:nvPr/>
        </p:nvSpPr>
        <p:spPr>
          <a:xfrm flipV="1">
            <a:off x="5410200" y="4197792"/>
            <a:ext cx="1965962" cy="12702"/>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9" name="Shape 29"/>
          <p:cNvSpPr/>
          <p:nvPr/>
        </p:nvSpPr>
        <p:spPr>
          <a:xfrm>
            <a:off x="5410200" y="3962400"/>
            <a:ext cx="3063240" cy="27434"/>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0" name="Shape 30"/>
          <p:cNvSpPr/>
          <p:nvPr/>
        </p:nvSpPr>
        <p:spPr>
          <a:xfrm>
            <a:off x="7376507" y="4060983"/>
            <a:ext cx="1600202" cy="36578"/>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1" name="Shape 31"/>
          <p:cNvSpPr/>
          <p:nvPr/>
        </p:nvSpPr>
        <p:spPr>
          <a:xfrm>
            <a:off x="1" y="3649662"/>
            <a:ext cx="9144001" cy="244172"/>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2" name="Shape 32"/>
          <p:cNvSpPr/>
          <p:nvPr/>
        </p:nvSpPr>
        <p:spPr>
          <a:xfrm>
            <a:off x="0" y="3675526"/>
            <a:ext cx="9144001" cy="14067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3" name="Shape 33"/>
          <p:cNvSpPr/>
          <p:nvPr/>
        </p:nvSpPr>
        <p:spPr>
          <a:xfrm flipV="1">
            <a:off x="6414051" y="3643090"/>
            <a:ext cx="2729952" cy="248434"/>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4" name="Shape 34"/>
          <p:cNvSpPr/>
          <p:nvPr/>
        </p:nvSpPr>
        <p:spPr>
          <a:xfrm>
            <a:off x="0" y="-1"/>
            <a:ext cx="9144000" cy="3701702"/>
          </a:xfrm>
          <a:prstGeom prst="rect">
            <a:avLst/>
          </a:prstGeom>
          <a:solidFill>
            <a:srgbClr val="424456"/>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5" name="Shape 35"/>
          <p:cNvSpPr>
            <a:spLocks noGrp="1"/>
          </p:cNvSpPr>
          <p:nvPr>
            <p:ph type="title"/>
          </p:nvPr>
        </p:nvSpPr>
        <p:spPr>
          <a:xfrm>
            <a:off x="457200" y="2401885"/>
            <a:ext cx="8458200" cy="1470027"/>
          </a:xfrm>
          <a:prstGeom prst="rect">
            <a:avLst/>
          </a:prstGeom>
        </p:spPr>
        <p:txBody>
          <a:bodyPr anchor="b"/>
          <a:lstStyle>
            <a:lvl1pPr>
              <a:defRPr sz="4400">
                <a:solidFill>
                  <a:srgbClr val="FFFFFF"/>
                </a:solidFill>
              </a:defRPr>
            </a:lvl1pPr>
          </a:lstStyle>
          <a:p>
            <a:r>
              <a:t>Title Text</a:t>
            </a:r>
          </a:p>
        </p:txBody>
      </p:sp>
      <p:sp>
        <p:nvSpPr>
          <p:cNvPr id="36" name="Shape 36"/>
          <p:cNvSpPr>
            <a:spLocks noGrp="1"/>
          </p:cNvSpPr>
          <p:nvPr>
            <p:ph type="body" sz="quarter" idx="1"/>
          </p:nvPr>
        </p:nvSpPr>
        <p:spPr>
          <a:xfrm>
            <a:off x="457200" y="3899937"/>
            <a:ext cx="4953000" cy="1752602"/>
          </a:xfrm>
          <a:prstGeom prst="rect">
            <a:avLst/>
          </a:prstGeom>
        </p:spPr>
        <p:txBody>
          <a:bodyPr/>
          <a:lstStyle>
            <a:lvl1pPr marL="0" indent="64007">
              <a:spcBef>
                <a:spcPts val="300"/>
              </a:spcBef>
              <a:buClrTx/>
              <a:buSzTx/>
              <a:buFontTx/>
              <a:buNone/>
              <a:defRPr sz="2400">
                <a:solidFill>
                  <a:srgbClr val="424456"/>
                </a:solidFill>
              </a:defRPr>
            </a:lvl1pPr>
            <a:lvl2pPr marL="0" indent="64007">
              <a:spcBef>
                <a:spcPts val="300"/>
              </a:spcBef>
              <a:buClrTx/>
              <a:buSzTx/>
              <a:buFontTx/>
              <a:buNone/>
              <a:defRPr sz="2400">
                <a:solidFill>
                  <a:srgbClr val="424456"/>
                </a:solidFill>
              </a:defRPr>
            </a:lvl2pPr>
            <a:lvl3pPr marL="0" indent="64007">
              <a:spcBef>
                <a:spcPts val="300"/>
              </a:spcBef>
              <a:buClrTx/>
              <a:buSzTx/>
              <a:buFontTx/>
              <a:buNone/>
              <a:defRPr sz="2400">
                <a:solidFill>
                  <a:srgbClr val="424456"/>
                </a:solidFill>
              </a:defRPr>
            </a:lvl3pPr>
            <a:lvl4pPr marL="0" indent="64007">
              <a:spcBef>
                <a:spcPts val="300"/>
              </a:spcBef>
              <a:buClrTx/>
              <a:buSzTx/>
              <a:buFontTx/>
              <a:buNone/>
              <a:defRPr sz="2400">
                <a:solidFill>
                  <a:srgbClr val="424456"/>
                </a:solidFill>
              </a:defRPr>
            </a:lvl4pPr>
            <a:lvl5pPr marL="0" indent="64007">
              <a:spcBef>
                <a:spcPts val="300"/>
              </a:spcBef>
              <a:buClrTx/>
              <a:buSzTx/>
              <a:buFontTx/>
              <a:buNone/>
              <a:defRPr sz="2400">
                <a:solidFill>
                  <a:srgbClr val="424456"/>
                </a:solidFill>
              </a:defRPr>
            </a:lvl5pPr>
          </a:lstStyle>
          <a:p>
            <a:r>
              <a:t>Body Level One</a:t>
            </a:r>
          </a:p>
          <a:p>
            <a:pPr lvl="1"/>
            <a:r>
              <a:t>Body Level Two</a:t>
            </a:r>
          </a:p>
          <a:p>
            <a:pPr lvl="2"/>
            <a:r>
              <a:t>Body Level Three</a:t>
            </a:r>
          </a:p>
          <a:p>
            <a:pPr lvl="3"/>
            <a:r>
              <a:t>Body Level Four</a:t>
            </a:r>
          </a:p>
          <a:p>
            <a:pPr lvl="4"/>
            <a:r>
              <a:t>Body Level Five</a:t>
            </a:r>
          </a:p>
        </p:txBody>
      </p:sp>
      <p:sp>
        <p:nvSpPr>
          <p:cNvPr id="37" name="Shape 37"/>
          <p:cNvSpPr>
            <a:spLocks noGrp="1"/>
          </p:cNvSpPr>
          <p:nvPr>
            <p:ph type="sldNum" sz="quarter" idx="2"/>
          </p:nvPr>
        </p:nvSpPr>
        <p:spPr>
          <a:xfrm>
            <a:off x="8725127" y="8757"/>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15" name="Shape 115"/>
          <p:cNvSpPr>
            <a:spLocks noGrp="1"/>
          </p:cNvSpPr>
          <p:nvPr>
            <p:ph type="title"/>
          </p:nvPr>
        </p:nvSpPr>
        <p:spPr>
          <a:xfrm>
            <a:off x="457200" y="1143000"/>
            <a:ext cx="8229600" cy="1066800"/>
          </a:xfrm>
          <a:prstGeom prst="rect">
            <a:avLst/>
          </a:prstGeom>
        </p:spPr>
        <p:txBody>
          <a:bodyPr/>
          <a:lstStyle>
            <a:lvl1pPr>
              <a:defRPr sz="4000"/>
            </a:lvl1pPr>
          </a:lstStyle>
          <a:p>
            <a:r>
              <a:t>Title Text</a:t>
            </a:r>
          </a:p>
        </p:txBody>
      </p:sp>
      <p:sp>
        <p:nvSpPr>
          <p:cNvPr id="116" name="Shape 116"/>
          <p:cNvSpPr>
            <a:spLocks noGrp="1"/>
          </p:cNvSpPr>
          <p:nvPr>
            <p:ph type="body" idx="1"/>
          </p:nvPr>
        </p:nvSpPr>
        <p:spPr>
          <a:xfrm>
            <a:off x="457200" y="2249422"/>
            <a:ext cx="8229600" cy="4325115"/>
          </a:xfrm>
          <a:prstGeom prst="rect">
            <a:avLst/>
          </a:prstGeom>
        </p:spPr>
        <p:txBody>
          <a:bodyPr/>
          <a:lstStyle>
            <a:lvl1pPr>
              <a:spcBef>
                <a:spcPts val="300"/>
              </a:spcBef>
              <a:buChar char="•"/>
              <a:defRPr sz="2800"/>
            </a:lvl1pPr>
            <a:lvl2pPr>
              <a:spcBef>
                <a:spcPts val="300"/>
              </a:spcBef>
              <a:buChar char="▫"/>
              <a:defRPr sz="2800"/>
            </a:lvl2pPr>
            <a:lvl3pPr marL="960119" indent="-256031">
              <a:spcBef>
                <a:spcPts val="300"/>
              </a:spcBef>
              <a:buChar char="●"/>
              <a:defRPr sz="2800"/>
            </a:lvl3pPr>
            <a:lvl4pPr>
              <a:spcBef>
                <a:spcPts val="300"/>
              </a:spcBef>
              <a:buChar char="●"/>
              <a:defRPr sz="2800"/>
            </a:lvl4pPr>
            <a:lvl5pPr marL="1463039" indent="-256032">
              <a:spcBef>
                <a:spcPts val="3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24" name="Shape 124"/>
          <p:cNvSpPr>
            <a:spLocks noGrp="1"/>
          </p:cNvSpPr>
          <p:nvPr>
            <p:ph type="title"/>
          </p:nvPr>
        </p:nvSpPr>
        <p:spPr>
          <a:xfrm>
            <a:off x="6781800" y="1143000"/>
            <a:ext cx="1905000" cy="5486400"/>
          </a:xfrm>
          <a:prstGeom prst="rect">
            <a:avLst/>
          </a:prstGeom>
        </p:spPr>
        <p:txBody>
          <a:bodyPr/>
          <a:lstStyle>
            <a:lvl1pPr>
              <a:defRPr sz="4000"/>
            </a:lvl1pPr>
          </a:lstStyle>
          <a:p>
            <a:r>
              <a:t>Title Text</a:t>
            </a:r>
          </a:p>
        </p:txBody>
      </p:sp>
      <p:sp>
        <p:nvSpPr>
          <p:cNvPr id="125" name="Shape 125"/>
          <p:cNvSpPr>
            <a:spLocks noGrp="1"/>
          </p:cNvSpPr>
          <p:nvPr>
            <p:ph type="body" idx="1"/>
          </p:nvPr>
        </p:nvSpPr>
        <p:spPr>
          <a:xfrm>
            <a:off x="457200" y="1143000"/>
            <a:ext cx="6248400" cy="5486400"/>
          </a:xfrm>
          <a:prstGeom prst="rect">
            <a:avLst/>
          </a:prstGeom>
        </p:spPr>
        <p:txBody>
          <a:bodyPr/>
          <a:lstStyle>
            <a:lvl1pPr>
              <a:spcBef>
                <a:spcPts val="300"/>
              </a:spcBef>
              <a:buChar char="•"/>
              <a:defRPr sz="2800"/>
            </a:lvl1pPr>
            <a:lvl2pPr>
              <a:spcBef>
                <a:spcPts val="300"/>
              </a:spcBef>
              <a:buChar char="▫"/>
              <a:defRPr sz="2800"/>
            </a:lvl2pPr>
            <a:lvl3pPr marL="960119" indent="-256031">
              <a:spcBef>
                <a:spcPts val="300"/>
              </a:spcBef>
              <a:buChar char="●"/>
              <a:defRPr sz="2800"/>
            </a:lvl3pPr>
            <a:lvl4pPr>
              <a:spcBef>
                <a:spcPts val="300"/>
              </a:spcBef>
              <a:buChar char="●"/>
              <a:defRPr sz="2800"/>
            </a:lvl4pPr>
            <a:lvl5pPr marL="1463039" indent="-256032">
              <a:spcBef>
                <a:spcPts val="3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26" name="Shape 1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p>
            <a:r>
              <a:t>Title Text</a:t>
            </a:r>
          </a:p>
        </p:txBody>
      </p:sp>
      <p:sp>
        <p:nvSpPr>
          <p:cNvPr id="134" name="Shape 13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2" name="Shape 142"/>
          <p:cNvSpPr/>
          <p:nvPr/>
        </p:nvSpPr>
        <p:spPr>
          <a:xfrm flipV="1">
            <a:off x="5410200" y="3810000"/>
            <a:ext cx="3733800" cy="9048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3" name="Shape 143"/>
          <p:cNvSpPr/>
          <p:nvPr/>
        </p:nvSpPr>
        <p:spPr>
          <a:xfrm flipV="1">
            <a:off x="5410200" y="3897312"/>
            <a:ext cx="3733800" cy="192089"/>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4" name="Shape 144"/>
          <p:cNvSpPr/>
          <p:nvPr/>
        </p:nvSpPr>
        <p:spPr>
          <a:xfrm flipV="1">
            <a:off x="5410200" y="4113212"/>
            <a:ext cx="3733800" cy="12702"/>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5" name="Shape 145"/>
          <p:cNvSpPr/>
          <p:nvPr/>
        </p:nvSpPr>
        <p:spPr>
          <a:xfrm flipV="1">
            <a:off x="5410200" y="4164012"/>
            <a:ext cx="1965325" cy="19052"/>
          </a:xfrm>
          <a:prstGeom prst="rect">
            <a:avLst/>
          </a:prstGeom>
          <a:solidFill>
            <a:schemeClr val="accent2">
              <a:alpha val="6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6" name="Shape 146"/>
          <p:cNvSpPr/>
          <p:nvPr/>
        </p:nvSpPr>
        <p:spPr>
          <a:xfrm flipV="1">
            <a:off x="5410200" y="4197350"/>
            <a:ext cx="1965325" cy="12700"/>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7" name="Shape 147"/>
          <p:cNvSpPr/>
          <p:nvPr/>
        </p:nvSpPr>
        <p:spPr>
          <a:xfrm>
            <a:off x="5410200" y="3962400"/>
            <a:ext cx="3063875" cy="26988"/>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8" name="Shape 148"/>
          <p:cNvSpPr/>
          <p:nvPr/>
        </p:nvSpPr>
        <p:spPr>
          <a:xfrm>
            <a:off x="7377111" y="4060825"/>
            <a:ext cx="1600202" cy="36513"/>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9" name="Shape 149"/>
          <p:cNvSpPr/>
          <p:nvPr/>
        </p:nvSpPr>
        <p:spPr>
          <a:xfrm>
            <a:off x="-2" y="3649662"/>
            <a:ext cx="9144004" cy="244477"/>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50" name="Shape 150"/>
          <p:cNvSpPr/>
          <p:nvPr/>
        </p:nvSpPr>
        <p:spPr>
          <a:xfrm>
            <a:off x="-2" y="3675062"/>
            <a:ext cx="9144004" cy="14128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51" name="Shape 151"/>
          <p:cNvSpPr/>
          <p:nvPr/>
        </p:nvSpPr>
        <p:spPr>
          <a:xfrm flipV="1">
            <a:off x="6413500" y="3643312"/>
            <a:ext cx="2730500" cy="247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52" name="Shape 152"/>
          <p:cNvSpPr/>
          <p:nvPr/>
        </p:nvSpPr>
        <p:spPr>
          <a:xfrm>
            <a:off x="-2" y="0"/>
            <a:ext cx="9144004" cy="3702050"/>
          </a:xfrm>
          <a:prstGeom prst="rect">
            <a:avLst/>
          </a:prstGeom>
          <a:solidFill>
            <a:srgbClr val="424456"/>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53" name="Shape 153"/>
          <p:cNvSpPr>
            <a:spLocks noGrp="1"/>
          </p:cNvSpPr>
          <p:nvPr>
            <p:ph type="sldNum" sz="quarter" idx="2"/>
          </p:nvPr>
        </p:nvSpPr>
        <p:spPr>
          <a:xfrm>
            <a:off x="8725127" y="8575"/>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p:nvPr/>
        </p:nvSpPr>
        <p:spPr>
          <a:xfrm>
            <a:off x="2670" y="3174"/>
            <a:ext cx="819656" cy="819153"/>
          </a:xfrm>
          <a:custGeom>
            <a:avLst/>
            <a:gdLst/>
            <a:ahLst/>
            <a:cxnLst>
              <a:cxn ang="0">
                <a:pos x="wd2" y="hd2"/>
              </a:cxn>
              <a:cxn ang="5400000">
                <a:pos x="wd2" y="hd2"/>
              </a:cxn>
              <a:cxn ang="10800000">
                <a:pos x="wd2" y="hd2"/>
              </a:cxn>
              <a:cxn ang="16200000">
                <a:pos x="wd2" y="hd2"/>
              </a:cxn>
            </a:cxnLst>
            <a:rect l="0" t="0" r="r" b="b"/>
            <a:pathLst>
              <a:path w="21600" h="21593" extrusionOk="0">
                <a:moveTo>
                  <a:pt x="21600" y="0"/>
                </a:moveTo>
                <a:cubicBezTo>
                  <a:pt x="21600" y="11930"/>
                  <a:pt x="11927" y="21600"/>
                  <a:pt x="0" y="21593"/>
                </a:cubicBezTo>
                <a:cubicBezTo>
                  <a:pt x="4" y="14395"/>
                  <a:pt x="9" y="7198"/>
                  <a:pt x="13" y="0"/>
                </a:cubicBezTo>
                <a:lnTo>
                  <a:pt x="21600" y="0"/>
                </a:lnTo>
                <a:close/>
              </a:path>
            </a:pathLst>
          </a:custGeom>
          <a:solidFill>
            <a:srgbClr val="FEFAF4">
              <a:alpha val="32940"/>
            </a:srgbClr>
          </a:solidFill>
          <a:ln w="3175" cap="rnd">
            <a:solidFill>
              <a:srgbClr val="D2C39E"/>
            </a:solidFill>
          </a:ln>
        </p:spPr>
        <p:txBody>
          <a:bodyPr lIns="45718" tIns="45718" rIns="45718" bIns="45718" anchor="ctr"/>
          <a:lstStyle/>
          <a:p>
            <a:pPr>
              <a:defRPr sz="2400">
                <a:latin typeface="Arial"/>
                <a:ea typeface="Arial"/>
                <a:cs typeface="Arial"/>
                <a:sym typeface="Arial"/>
              </a:defRPr>
            </a:pPr>
            <a:endParaRPr/>
          </a:p>
        </p:txBody>
      </p:sp>
      <p:sp>
        <p:nvSpPr>
          <p:cNvPr id="161" name="Shape 161"/>
          <p:cNvSpPr/>
          <p:nvPr/>
        </p:nvSpPr>
        <p:spPr>
          <a:xfrm>
            <a:off x="168274" y="20636"/>
            <a:ext cx="1703390" cy="1703390"/>
          </a:xfrm>
          <a:prstGeom prst="ellipse">
            <a:avLst/>
          </a:prstGeom>
          <a:ln w="27305" cap="rnd">
            <a:solidFill>
              <a:srgbClr val="FFF6DB"/>
            </a:solidFill>
          </a:ln>
          <a:effectLst>
            <a:outerShdw blurRad="25400" dist="25400" dir="5400000" rotWithShape="0">
              <a:srgbClr val="AFA58D">
                <a:alpha val="84997"/>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pic>
        <p:nvPicPr>
          <p:cNvPr id="162" name="image2.png"/>
          <p:cNvPicPr>
            <a:picLocks noChangeAspect="1"/>
          </p:cNvPicPr>
          <p:nvPr/>
        </p:nvPicPr>
        <p:blipFill>
          <a:blip r:embed="rId3">
            <a:extLst/>
          </a:blip>
          <a:stretch>
            <a:fillRect/>
          </a:stretch>
        </p:blipFill>
        <p:spPr>
          <a:xfrm>
            <a:off x="171450" y="1042987"/>
            <a:ext cx="1157288" cy="1150938"/>
          </a:xfrm>
          <a:prstGeom prst="rect">
            <a:avLst/>
          </a:prstGeom>
          <a:ln w="12700">
            <a:miter lim="400000"/>
          </a:ln>
        </p:spPr>
      </p:pic>
      <p:sp>
        <p:nvSpPr>
          <p:cNvPr id="163" name="Shape 163"/>
          <p:cNvSpPr/>
          <p:nvPr/>
        </p:nvSpPr>
        <p:spPr>
          <a:xfrm>
            <a:off x="1012825" y="0"/>
            <a:ext cx="8131175"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64" name="Shape 164"/>
          <p:cNvSpPr/>
          <p:nvPr/>
        </p:nvSpPr>
        <p:spPr>
          <a:xfrm>
            <a:off x="1014412" y="0"/>
            <a:ext cx="73027" cy="6858000"/>
          </a:xfrm>
          <a:prstGeom prst="rect">
            <a:avLst/>
          </a:prstGeom>
          <a:solidFill>
            <a:srgbClr val="FFFFFF"/>
          </a:solidFill>
          <a:ln w="12700">
            <a:miter lim="400000"/>
          </a:ln>
          <a:effectLst>
            <a:outerShdw blurRad="38100" dist="38000" dir="10799999" rotWithShape="0">
              <a:srgbClr val="706B5F">
                <a:alpha val="25000"/>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65" name="Shape 165"/>
          <p:cNvSpPr>
            <a:spLocks noGrp="1"/>
          </p:cNvSpPr>
          <p:nvPr>
            <p:ph type="sldNum" sz="quarter" idx="2"/>
          </p:nvPr>
        </p:nvSpPr>
        <p:spPr>
          <a:xfrm>
            <a:off x="7491731" y="6431600"/>
            <a:ext cx="256539" cy="269239"/>
          </a:xfrm>
          <a:prstGeom prst="rect">
            <a:avLst/>
          </a:prstGeom>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Shape 172"/>
          <p:cNvSpPr/>
          <p:nvPr/>
        </p:nvSpPr>
        <p:spPr>
          <a:xfrm>
            <a:off x="2670" y="3174"/>
            <a:ext cx="819656" cy="819153"/>
          </a:xfrm>
          <a:custGeom>
            <a:avLst/>
            <a:gdLst/>
            <a:ahLst/>
            <a:cxnLst>
              <a:cxn ang="0">
                <a:pos x="wd2" y="hd2"/>
              </a:cxn>
              <a:cxn ang="5400000">
                <a:pos x="wd2" y="hd2"/>
              </a:cxn>
              <a:cxn ang="10800000">
                <a:pos x="wd2" y="hd2"/>
              </a:cxn>
              <a:cxn ang="16200000">
                <a:pos x="wd2" y="hd2"/>
              </a:cxn>
            </a:cxnLst>
            <a:rect l="0" t="0" r="r" b="b"/>
            <a:pathLst>
              <a:path w="21600" h="21593" extrusionOk="0">
                <a:moveTo>
                  <a:pt x="21600" y="0"/>
                </a:moveTo>
                <a:cubicBezTo>
                  <a:pt x="21600" y="11930"/>
                  <a:pt x="11927" y="21600"/>
                  <a:pt x="0" y="21593"/>
                </a:cubicBezTo>
                <a:cubicBezTo>
                  <a:pt x="4" y="14395"/>
                  <a:pt x="9" y="7198"/>
                  <a:pt x="13" y="0"/>
                </a:cubicBezTo>
                <a:lnTo>
                  <a:pt x="21600" y="0"/>
                </a:lnTo>
                <a:close/>
              </a:path>
            </a:pathLst>
          </a:custGeom>
          <a:solidFill>
            <a:srgbClr val="FEFAF4">
              <a:alpha val="32940"/>
            </a:srgbClr>
          </a:solidFill>
          <a:ln w="3175" cap="rnd">
            <a:solidFill>
              <a:srgbClr val="D2C39E"/>
            </a:solidFill>
          </a:ln>
        </p:spPr>
        <p:txBody>
          <a:bodyPr lIns="45718" tIns="45718" rIns="45718" bIns="45718" anchor="ctr"/>
          <a:lstStyle/>
          <a:p>
            <a:pPr>
              <a:defRPr sz="2400">
                <a:latin typeface="Arial"/>
                <a:ea typeface="Arial"/>
                <a:cs typeface="Arial"/>
                <a:sym typeface="Arial"/>
              </a:defRPr>
            </a:pPr>
            <a:endParaRPr/>
          </a:p>
        </p:txBody>
      </p:sp>
      <p:sp>
        <p:nvSpPr>
          <p:cNvPr id="173" name="Shape 173"/>
          <p:cNvSpPr/>
          <p:nvPr/>
        </p:nvSpPr>
        <p:spPr>
          <a:xfrm>
            <a:off x="168274" y="20636"/>
            <a:ext cx="1703390" cy="1703390"/>
          </a:xfrm>
          <a:prstGeom prst="ellipse">
            <a:avLst/>
          </a:prstGeom>
          <a:ln w="27305" cap="rnd">
            <a:solidFill>
              <a:srgbClr val="FFF6DB"/>
            </a:solidFill>
          </a:ln>
          <a:effectLst>
            <a:outerShdw blurRad="25400" dist="25400" dir="5400000" rotWithShape="0">
              <a:srgbClr val="AFA58D">
                <a:alpha val="84997"/>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pic>
        <p:nvPicPr>
          <p:cNvPr id="174" name="image2.png"/>
          <p:cNvPicPr>
            <a:picLocks noChangeAspect="1"/>
          </p:cNvPicPr>
          <p:nvPr/>
        </p:nvPicPr>
        <p:blipFill>
          <a:blip r:embed="rId3">
            <a:extLst/>
          </a:blip>
          <a:stretch>
            <a:fillRect/>
          </a:stretch>
        </p:blipFill>
        <p:spPr>
          <a:xfrm>
            <a:off x="171450" y="1042987"/>
            <a:ext cx="1157288" cy="1150938"/>
          </a:xfrm>
          <a:prstGeom prst="rect">
            <a:avLst/>
          </a:prstGeom>
          <a:ln w="12700">
            <a:miter lim="400000"/>
          </a:ln>
        </p:spPr>
      </p:pic>
      <p:sp>
        <p:nvSpPr>
          <p:cNvPr id="175" name="Shape 175"/>
          <p:cNvSpPr/>
          <p:nvPr/>
        </p:nvSpPr>
        <p:spPr>
          <a:xfrm>
            <a:off x="1012825" y="0"/>
            <a:ext cx="8131175"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76" name="Shape 176"/>
          <p:cNvSpPr/>
          <p:nvPr/>
        </p:nvSpPr>
        <p:spPr>
          <a:xfrm>
            <a:off x="1014412" y="0"/>
            <a:ext cx="73027" cy="6858000"/>
          </a:xfrm>
          <a:prstGeom prst="rect">
            <a:avLst/>
          </a:prstGeom>
          <a:solidFill>
            <a:srgbClr val="FFFFFF"/>
          </a:solidFill>
          <a:ln w="12700">
            <a:miter lim="400000"/>
          </a:ln>
          <a:effectLst>
            <a:outerShdw blurRad="38100" dist="38000" dir="10799999" rotWithShape="0">
              <a:srgbClr val="706B5F">
                <a:alpha val="25000"/>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77" name="Shape 177"/>
          <p:cNvSpPr>
            <a:spLocks noGrp="1"/>
          </p:cNvSpPr>
          <p:nvPr>
            <p:ph type="sldNum" sz="quarter" idx="2"/>
          </p:nvPr>
        </p:nvSpPr>
        <p:spPr>
          <a:xfrm>
            <a:off x="8714106" y="6512562"/>
            <a:ext cx="256539" cy="269239"/>
          </a:xfrm>
          <a:prstGeom prst="rect">
            <a:avLst/>
          </a:prstGeom>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84" name="Shape 184"/>
          <p:cNvSpPr>
            <a:spLocks noGrp="1"/>
          </p:cNvSpPr>
          <p:nvPr>
            <p:ph type="sldNum" sz="quarter" idx="2"/>
          </p:nvPr>
        </p:nvSpPr>
        <p:spPr>
          <a:xfrm>
            <a:off x="8428178" y="6404293"/>
            <a:ext cx="258623" cy="269239"/>
          </a:xfrm>
          <a:prstGeom prst="rect">
            <a:avLst/>
          </a:prstGeom>
        </p:spPr>
        <p:txBody>
          <a:bodyPr anchor="ctr"/>
          <a:lstStyle>
            <a:lvl1pPr>
              <a:defRPr sz="1200">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Shape 191"/>
          <p:cNvSpPr/>
          <p:nvPr/>
        </p:nvSpPr>
        <p:spPr>
          <a:xfrm>
            <a:off x="1014411" y="0"/>
            <a:ext cx="812959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92" name="Shape 192"/>
          <p:cNvSpPr/>
          <p:nvPr/>
        </p:nvSpPr>
        <p:spPr>
          <a:xfrm>
            <a:off x="1014412" y="0"/>
            <a:ext cx="73027" cy="6858000"/>
          </a:xfrm>
          <a:prstGeom prst="rect">
            <a:avLst/>
          </a:prstGeom>
          <a:solidFill>
            <a:srgbClr val="FFFFFF"/>
          </a:solidFill>
          <a:ln w="12700">
            <a:miter lim="400000"/>
          </a:ln>
          <a:effectLst>
            <a:outerShdw blurRad="38100" dist="38000" dir="10799999" rotWithShape="0">
              <a:srgbClr val="706B5F">
                <a:alpha val="25000"/>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93" name="Shape 193"/>
          <p:cNvSpPr>
            <a:spLocks noGrp="1"/>
          </p:cNvSpPr>
          <p:nvPr>
            <p:ph type="sldNum" sz="quarter" idx="2"/>
          </p:nvPr>
        </p:nvSpPr>
        <p:spPr>
          <a:xfrm>
            <a:off x="8714106" y="6512562"/>
            <a:ext cx="256539" cy="269239"/>
          </a:xfrm>
          <a:prstGeom prst="rect">
            <a:avLst/>
          </a:prstGeom>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p:nvPr/>
        </p:nvSpPr>
        <p:spPr>
          <a:xfrm>
            <a:off x="2670" y="3174"/>
            <a:ext cx="819656" cy="819153"/>
          </a:xfrm>
          <a:custGeom>
            <a:avLst/>
            <a:gdLst/>
            <a:ahLst/>
            <a:cxnLst>
              <a:cxn ang="0">
                <a:pos x="wd2" y="hd2"/>
              </a:cxn>
              <a:cxn ang="5400000">
                <a:pos x="wd2" y="hd2"/>
              </a:cxn>
              <a:cxn ang="10800000">
                <a:pos x="wd2" y="hd2"/>
              </a:cxn>
              <a:cxn ang="16200000">
                <a:pos x="wd2" y="hd2"/>
              </a:cxn>
            </a:cxnLst>
            <a:rect l="0" t="0" r="r" b="b"/>
            <a:pathLst>
              <a:path w="21600" h="21593" extrusionOk="0">
                <a:moveTo>
                  <a:pt x="21600" y="0"/>
                </a:moveTo>
                <a:cubicBezTo>
                  <a:pt x="21600" y="11930"/>
                  <a:pt x="11927" y="21600"/>
                  <a:pt x="0" y="21593"/>
                </a:cubicBezTo>
                <a:cubicBezTo>
                  <a:pt x="4" y="14395"/>
                  <a:pt x="9" y="7198"/>
                  <a:pt x="13" y="0"/>
                </a:cubicBezTo>
                <a:lnTo>
                  <a:pt x="21600" y="0"/>
                </a:lnTo>
                <a:close/>
              </a:path>
            </a:pathLst>
          </a:custGeom>
          <a:solidFill>
            <a:srgbClr val="FEFAF4">
              <a:alpha val="32940"/>
            </a:srgbClr>
          </a:solidFill>
          <a:ln w="3175" cap="rnd">
            <a:solidFill>
              <a:srgbClr val="D2C39E"/>
            </a:solidFill>
          </a:ln>
        </p:spPr>
        <p:txBody>
          <a:bodyPr lIns="45718" tIns="45718" rIns="45718" bIns="45718" anchor="ctr"/>
          <a:lstStyle/>
          <a:p>
            <a:pPr>
              <a:defRPr sz="2400">
                <a:latin typeface="Arial"/>
                <a:ea typeface="Arial"/>
                <a:cs typeface="Arial"/>
                <a:sym typeface="Arial"/>
              </a:defRPr>
            </a:pPr>
            <a:endParaRPr/>
          </a:p>
        </p:txBody>
      </p:sp>
      <p:sp>
        <p:nvSpPr>
          <p:cNvPr id="201" name="Shape 201"/>
          <p:cNvSpPr/>
          <p:nvPr/>
        </p:nvSpPr>
        <p:spPr>
          <a:xfrm>
            <a:off x="168274" y="20636"/>
            <a:ext cx="1703390" cy="1703390"/>
          </a:xfrm>
          <a:prstGeom prst="ellipse">
            <a:avLst/>
          </a:prstGeom>
          <a:ln w="27305" cap="rnd">
            <a:solidFill>
              <a:srgbClr val="FFF6DB"/>
            </a:solidFill>
          </a:ln>
          <a:effectLst>
            <a:outerShdw blurRad="25400" dist="25400" dir="5400000" rotWithShape="0">
              <a:srgbClr val="AFA58D">
                <a:alpha val="84997"/>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pic>
        <p:nvPicPr>
          <p:cNvPr id="202" name="image2.png"/>
          <p:cNvPicPr>
            <a:picLocks noChangeAspect="1"/>
          </p:cNvPicPr>
          <p:nvPr/>
        </p:nvPicPr>
        <p:blipFill>
          <a:blip r:embed="rId3">
            <a:extLst/>
          </a:blip>
          <a:stretch>
            <a:fillRect/>
          </a:stretch>
        </p:blipFill>
        <p:spPr>
          <a:xfrm>
            <a:off x="171450" y="1042987"/>
            <a:ext cx="1157288" cy="1150938"/>
          </a:xfrm>
          <a:prstGeom prst="rect">
            <a:avLst/>
          </a:prstGeom>
          <a:ln w="12700">
            <a:miter lim="400000"/>
          </a:ln>
        </p:spPr>
      </p:pic>
      <p:sp>
        <p:nvSpPr>
          <p:cNvPr id="203" name="Shape 203"/>
          <p:cNvSpPr/>
          <p:nvPr/>
        </p:nvSpPr>
        <p:spPr>
          <a:xfrm>
            <a:off x="1012825" y="0"/>
            <a:ext cx="8131175"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204" name="Shape 204"/>
          <p:cNvSpPr/>
          <p:nvPr/>
        </p:nvSpPr>
        <p:spPr>
          <a:xfrm>
            <a:off x="1014412" y="0"/>
            <a:ext cx="73027" cy="6858000"/>
          </a:xfrm>
          <a:prstGeom prst="rect">
            <a:avLst/>
          </a:prstGeom>
          <a:solidFill>
            <a:srgbClr val="FFFFFF"/>
          </a:solidFill>
          <a:ln w="12700">
            <a:miter lim="400000"/>
          </a:ln>
          <a:effectLst>
            <a:outerShdw blurRad="38100" dist="38000" dir="10799999" rotWithShape="0">
              <a:srgbClr val="706B5F">
                <a:alpha val="25000"/>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205" name="Shape 205"/>
          <p:cNvSpPr>
            <a:spLocks noGrp="1"/>
          </p:cNvSpPr>
          <p:nvPr>
            <p:ph type="sldNum" sz="quarter" idx="2"/>
          </p:nvPr>
        </p:nvSpPr>
        <p:spPr>
          <a:xfrm>
            <a:off x="8714106" y="6512562"/>
            <a:ext cx="256539" cy="269239"/>
          </a:xfrm>
          <a:prstGeom prst="rect">
            <a:avLst/>
          </a:prstGeom>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 name="Shape 212"/>
          <p:cNvSpPr/>
          <p:nvPr/>
        </p:nvSpPr>
        <p:spPr>
          <a:xfrm>
            <a:off x="2670" y="3174"/>
            <a:ext cx="819656" cy="819153"/>
          </a:xfrm>
          <a:custGeom>
            <a:avLst/>
            <a:gdLst/>
            <a:ahLst/>
            <a:cxnLst>
              <a:cxn ang="0">
                <a:pos x="wd2" y="hd2"/>
              </a:cxn>
              <a:cxn ang="5400000">
                <a:pos x="wd2" y="hd2"/>
              </a:cxn>
              <a:cxn ang="10800000">
                <a:pos x="wd2" y="hd2"/>
              </a:cxn>
              <a:cxn ang="16200000">
                <a:pos x="wd2" y="hd2"/>
              </a:cxn>
            </a:cxnLst>
            <a:rect l="0" t="0" r="r" b="b"/>
            <a:pathLst>
              <a:path w="21600" h="21593" extrusionOk="0">
                <a:moveTo>
                  <a:pt x="21600" y="0"/>
                </a:moveTo>
                <a:cubicBezTo>
                  <a:pt x="21600" y="11930"/>
                  <a:pt x="11927" y="21600"/>
                  <a:pt x="0" y="21593"/>
                </a:cubicBezTo>
                <a:cubicBezTo>
                  <a:pt x="4" y="14395"/>
                  <a:pt x="9" y="7198"/>
                  <a:pt x="13" y="0"/>
                </a:cubicBezTo>
                <a:lnTo>
                  <a:pt x="21600" y="0"/>
                </a:lnTo>
                <a:close/>
              </a:path>
            </a:pathLst>
          </a:custGeom>
          <a:solidFill>
            <a:srgbClr val="FEFAF4">
              <a:alpha val="32940"/>
            </a:srgbClr>
          </a:solidFill>
          <a:ln w="3175" cap="rnd">
            <a:solidFill>
              <a:srgbClr val="D2C39E"/>
            </a:solidFill>
          </a:ln>
        </p:spPr>
        <p:txBody>
          <a:bodyPr lIns="45718" tIns="45718" rIns="45718" bIns="45718" anchor="ctr"/>
          <a:lstStyle/>
          <a:p>
            <a:pPr>
              <a:defRPr sz="2400">
                <a:latin typeface="Arial"/>
                <a:ea typeface="Arial"/>
                <a:cs typeface="Arial"/>
                <a:sym typeface="Arial"/>
              </a:defRPr>
            </a:pPr>
            <a:endParaRPr/>
          </a:p>
        </p:txBody>
      </p:sp>
      <p:sp>
        <p:nvSpPr>
          <p:cNvPr id="213" name="Shape 213"/>
          <p:cNvSpPr/>
          <p:nvPr/>
        </p:nvSpPr>
        <p:spPr>
          <a:xfrm>
            <a:off x="168274" y="20636"/>
            <a:ext cx="1703390" cy="1703390"/>
          </a:xfrm>
          <a:prstGeom prst="ellipse">
            <a:avLst/>
          </a:prstGeom>
          <a:ln w="27305" cap="rnd">
            <a:solidFill>
              <a:srgbClr val="FFF6DB"/>
            </a:solidFill>
          </a:ln>
          <a:effectLst>
            <a:outerShdw blurRad="25400" dist="25400" dir="5400000" rotWithShape="0">
              <a:srgbClr val="AFA58D">
                <a:alpha val="84997"/>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pic>
        <p:nvPicPr>
          <p:cNvPr id="214" name="image2.png"/>
          <p:cNvPicPr>
            <a:picLocks noChangeAspect="1"/>
          </p:cNvPicPr>
          <p:nvPr/>
        </p:nvPicPr>
        <p:blipFill>
          <a:blip r:embed="rId3">
            <a:extLst/>
          </a:blip>
          <a:stretch>
            <a:fillRect/>
          </a:stretch>
        </p:blipFill>
        <p:spPr>
          <a:xfrm>
            <a:off x="171450" y="1042987"/>
            <a:ext cx="1157288" cy="1150938"/>
          </a:xfrm>
          <a:prstGeom prst="rect">
            <a:avLst/>
          </a:prstGeom>
          <a:ln w="12700">
            <a:miter lim="400000"/>
          </a:ln>
        </p:spPr>
      </p:pic>
      <p:sp>
        <p:nvSpPr>
          <p:cNvPr id="215" name="Shape 215"/>
          <p:cNvSpPr/>
          <p:nvPr/>
        </p:nvSpPr>
        <p:spPr>
          <a:xfrm>
            <a:off x="1012825" y="0"/>
            <a:ext cx="8131175"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216" name="Shape 216"/>
          <p:cNvSpPr/>
          <p:nvPr/>
        </p:nvSpPr>
        <p:spPr>
          <a:xfrm>
            <a:off x="1014412" y="0"/>
            <a:ext cx="73027" cy="6858000"/>
          </a:xfrm>
          <a:prstGeom prst="rect">
            <a:avLst/>
          </a:prstGeom>
          <a:solidFill>
            <a:srgbClr val="FFFFFF"/>
          </a:solidFill>
          <a:ln w="12700">
            <a:miter lim="400000"/>
          </a:ln>
          <a:effectLst>
            <a:outerShdw blurRad="38100" dist="38000" dir="10799999" rotWithShape="0">
              <a:srgbClr val="706B5F">
                <a:alpha val="25000"/>
              </a:srgbClr>
            </a:outerShdw>
          </a:effectLst>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pic>
        <p:nvPicPr>
          <p:cNvPr id="217" name="image3.png"/>
          <p:cNvPicPr>
            <a:picLocks noChangeAspect="1"/>
          </p:cNvPicPr>
          <p:nvPr/>
        </p:nvPicPr>
        <p:blipFill>
          <a:blip r:embed="rId4">
            <a:extLst/>
          </a:blip>
          <a:stretch>
            <a:fillRect/>
          </a:stretch>
        </p:blipFill>
        <p:spPr>
          <a:xfrm>
            <a:off x="914400" y="1408112"/>
            <a:ext cx="225425" cy="219077"/>
          </a:xfrm>
          <a:prstGeom prst="rect">
            <a:avLst/>
          </a:prstGeom>
          <a:ln w="12700">
            <a:miter lim="400000"/>
          </a:ln>
        </p:spPr>
      </p:pic>
      <p:sp>
        <p:nvSpPr>
          <p:cNvPr id="218" name="Shape 218"/>
          <p:cNvSpPr/>
          <p:nvPr/>
        </p:nvSpPr>
        <p:spPr>
          <a:xfrm>
            <a:off x="1157287" y="1344612"/>
            <a:ext cx="63503" cy="65089"/>
          </a:xfrm>
          <a:prstGeom prst="ellipse">
            <a:avLst/>
          </a:prstGeom>
          <a:ln w="12700" cap="rnd">
            <a:solidFill>
              <a:srgbClr val="307F93">
                <a:alpha val="59999"/>
              </a:srgbClr>
            </a:solidFill>
          </a:ln>
        </p:spPr>
        <p:txBody>
          <a:bodyPr lIns="45718" tIns="45718" rIns="45718" bIns="45718" anchor="ctr"/>
          <a:lstStyle/>
          <a:p>
            <a:pPr algn="ctr">
              <a:defRPr>
                <a:latin typeface="Gill Sans MT"/>
                <a:ea typeface="Gill Sans MT"/>
                <a:cs typeface="Gill Sans MT"/>
                <a:sym typeface="Gill Sans MT"/>
              </a:defRPr>
            </a:pPr>
            <a:endParaRPr/>
          </a:p>
        </p:txBody>
      </p:sp>
      <p:sp>
        <p:nvSpPr>
          <p:cNvPr id="219" name="Shape 219"/>
          <p:cNvSpPr>
            <a:spLocks noGrp="1"/>
          </p:cNvSpPr>
          <p:nvPr>
            <p:ph type="sldNum" sz="quarter" idx="2"/>
          </p:nvPr>
        </p:nvSpPr>
        <p:spPr>
          <a:xfrm>
            <a:off x="8714106" y="6512562"/>
            <a:ext cx="256539" cy="269239"/>
          </a:xfrm>
          <a:prstGeom prst="rect">
            <a:avLst/>
          </a:prstGeom>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26" name="Shape 226"/>
          <p:cNvSpPr/>
          <p:nvPr/>
        </p:nvSpPr>
        <p:spPr>
          <a:xfrm flipV="1">
            <a:off x="5410200" y="3810000"/>
            <a:ext cx="3733800" cy="9048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27" name="Shape 227"/>
          <p:cNvSpPr/>
          <p:nvPr/>
        </p:nvSpPr>
        <p:spPr>
          <a:xfrm flipV="1">
            <a:off x="5410200" y="3897312"/>
            <a:ext cx="3733800" cy="192089"/>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28" name="Shape 228"/>
          <p:cNvSpPr/>
          <p:nvPr/>
        </p:nvSpPr>
        <p:spPr>
          <a:xfrm flipV="1">
            <a:off x="5410200" y="4113212"/>
            <a:ext cx="3733800" cy="12702"/>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29" name="Shape 229"/>
          <p:cNvSpPr/>
          <p:nvPr/>
        </p:nvSpPr>
        <p:spPr>
          <a:xfrm flipV="1">
            <a:off x="5410200" y="4164012"/>
            <a:ext cx="1965325" cy="19052"/>
          </a:xfrm>
          <a:prstGeom prst="rect">
            <a:avLst/>
          </a:prstGeom>
          <a:solidFill>
            <a:schemeClr val="accent2">
              <a:alpha val="6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0" name="Shape 230"/>
          <p:cNvSpPr/>
          <p:nvPr/>
        </p:nvSpPr>
        <p:spPr>
          <a:xfrm flipV="1">
            <a:off x="5410200" y="4197350"/>
            <a:ext cx="1965325" cy="12700"/>
          </a:xfrm>
          <a:prstGeom prst="rect">
            <a:avLst/>
          </a:prstGeom>
          <a:solidFill>
            <a:schemeClr val="accent2">
              <a:alpha val="64999"/>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1" name="Shape 231"/>
          <p:cNvSpPr/>
          <p:nvPr/>
        </p:nvSpPr>
        <p:spPr>
          <a:xfrm>
            <a:off x="5410200" y="3962400"/>
            <a:ext cx="3063875" cy="26988"/>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2" name="Shape 232"/>
          <p:cNvSpPr/>
          <p:nvPr/>
        </p:nvSpPr>
        <p:spPr>
          <a:xfrm>
            <a:off x="7377111" y="4060825"/>
            <a:ext cx="1600202" cy="36513"/>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3" name="Shape 233"/>
          <p:cNvSpPr/>
          <p:nvPr/>
        </p:nvSpPr>
        <p:spPr>
          <a:xfrm>
            <a:off x="-2" y="3649662"/>
            <a:ext cx="9144004" cy="244477"/>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4" name="Shape 234"/>
          <p:cNvSpPr/>
          <p:nvPr/>
        </p:nvSpPr>
        <p:spPr>
          <a:xfrm>
            <a:off x="-2" y="3675062"/>
            <a:ext cx="9144004" cy="14128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5" name="Shape 235"/>
          <p:cNvSpPr/>
          <p:nvPr/>
        </p:nvSpPr>
        <p:spPr>
          <a:xfrm flipV="1">
            <a:off x="6413500" y="3643312"/>
            <a:ext cx="2730500" cy="247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6" name="Shape 236"/>
          <p:cNvSpPr/>
          <p:nvPr/>
        </p:nvSpPr>
        <p:spPr>
          <a:xfrm>
            <a:off x="-2" y="0"/>
            <a:ext cx="9144004" cy="3702050"/>
          </a:xfrm>
          <a:prstGeom prst="rect">
            <a:avLst/>
          </a:prstGeom>
          <a:solidFill>
            <a:srgbClr val="424456"/>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237" name="Shape 237"/>
          <p:cNvSpPr>
            <a:spLocks noGrp="1"/>
          </p:cNvSpPr>
          <p:nvPr>
            <p:ph type="sldNum" sz="quarter" idx="2"/>
          </p:nvPr>
        </p:nvSpPr>
        <p:spPr>
          <a:xfrm>
            <a:off x="8725127" y="8575"/>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244" name="Shape 244"/>
          <p:cNvSpPr>
            <a:spLocks noGrp="1"/>
          </p:cNvSpPr>
          <p:nvPr>
            <p:ph type="title"/>
          </p:nvPr>
        </p:nvSpPr>
        <p:spPr>
          <a:xfrm>
            <a:off x="1066800" y="304800"/>
            <a:ext cx="7543800" cy="1431925"/>
          </a:xfrm>
          <a:prstGeom prst="rect">
            <a:avLst/>
          </a:prstGeom>
        </p:spPr>
        <p:txBody>
          <a:bodyPr/>
          <a:lstStyle/>
          <a:p>
            <a:r>
              <a:t>Title Text</a:t>
            </a:r>
          </a:p>
        </p:txBody>
      </p:sp>
      <p:sp>
        <p:nvSpPr>
          <p:cNvPr id="245" name="Shape 245"/>
          <p:cNvSpPr>
            <a:spLocks noGrp="1"/>
          </p:cNvSpPr>
          <p:nvPr>
            <p:ph type="body" sz="half" idx="1"/>
          </p:nvPr>
        </p:nvSpPr>
        <p:spPr>
          <a:xfrm>
            <a:off x="1066800" y="1981200"/>
            <a:ext cx="3695700" cy="4114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Title Text</a:t>
            </a:r>
          </a:p>
        </p:txBody>
      </p:sp>
      <p:sp>
        <p:nvSpPr>
          <p:cNvPr id="254" name="Shape 254"/>
          <p:cNvSpPr>
            <a:spLocks noGrp="1"/>
          </p:cNvSpPr>
          <p:nvPr>
            <p:ph type="body" sz="half" idx="1"/>
          </p:nvPr>
        </p:nvSpPr>
        <p:spPr>
          <a:xfrm>
            <a:off x="1066800" y="1981200"/>
            <a:ext cx="3695700" cy="4114800"/>
          </a:xfrm>
          <a:prstGeom prst="rect">
            <a:avLst/>
          </a:prstGeom>
        </p:spPr>
        <p:txBody>
          <a:bodyPr/>
          <a:lstStyle>
            <a:lvl1pPr>
              <a:defRPr sz="2800"/>
            </a:lvl1pPr>
            <a:lvl2pPr marL="721672" indent="-310192">
              <a:defRPr sz="2800"/>
            </a:lvl2pPr>
            <a:lvl3pPr marL="1062531" indent="-358443">
              <a:defRPr sz="2800"/>
            </a:lvl3pPr>
            <a:lvl4pPr marL="1376679" indent="-398272">
              <a:defRPr sz="2800"/>
            </a:lvl4pPr>
            <a:lvl5pPr marL="1605278" indent="-398270">
              <a:defRPr sz="2800"/>
            </a:lvl5pPr>
          </a:lstStyle>
          <a:p>
            <a:r>
              <a:t>Body Level One</a:t>
            </a:r>
          </a:p>
          <a:p>
            <a:pPr lvl="1"/>
            <a:r>
              <a:t>Body Level Two</a:t>
            </a:r>
          </a:p>
          <a:p>
            <a:pPr lvl="2"/>
            <a:r>
              <a:t>Body Level Three</a:t>
            </a:r>
          </a:p>
          <a:p>
            <a:pPr lvl="3"/>
            <a:r>
              <a:t>Body Level Four</a:t>
            </a:r>
          </a:p>
          <a:p>
            <a:pPr lvl="4"/>
            <a:r>
              <a:t>Body Level Five</a:t>
            </a:r>
          </a:p>
        </p:txBody>
      </p:sp>
      <p:sp>
        <p:nvSpPr>
          <p:cNvPr id="255" name="Shape 2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262" name="Shape 262"/>
          <p:cNvSpPr>
            <a:spLocks noGrp="1"/>
          </p:cNvSpPr>
          <p:nvPr>
            <p:ph type="title"/>
          </p:nvPr>
        </p:nvSpPr>
        <p:spPr>
          <a:xfrm>
            <a:off x="1066800" y="304800"/>
            <a:ext cx="7543800" cy="1431925"/>
          </a:xfrm>
          <a:prstGeom prst="rect">
            <a:avLst/>
          </a:prstGeom>
        </p:spPr>
        <p:txBody>
          <a:bodyPr/>
          <a:lstStyle/>
          <a:p>
            <a:r>
              <a:t>Title Text</a:t>
            </a:r>
          </a:p>
        </p:txBody>
      </p:sp>
      <p:sp>
        <p:nvSpPr>
          <p:cNvPr id="263" name="Shape 263"/>
          <p:cNvSpPr>
            <a:spLocks noGrp="1"/>
          </p:cNvSpPr>
          <p:nvPr>
            <p:ph type="body" sz="half" idx="1"/>
          </p:nvPr>
        </p:nvSpPr>
        <p:spPr>
          <a:xfrm>
            <a:off x="1066800" y="1981200"/>
            <a:ext cx="3695700" cy="4114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4" name="Shape 264"/>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4 Content">
    <p:spTree>
      <p:nvGrpSpPr>
        <p:cNvPr id="1" name=""/>
        <p:cNvGrpSpPr/>
        <p:nvPr/>
      </p:nvGrpSpPr>
      <p:grpSpPr>
        <a:xfrm>
          <a:off x="0" y="0"/>
          <a:ext cx="0" cy="0"/>
          <a:chOff x="0" y="0"/>
          <a:chExt cx="0" cy="0"/>
        </a:xfrm>
      </p:grpSpPr>
      <p:sp>
        <p:nvSpPr>
          <p:cNvPr id="271" name="Shape 271"/>
          <p:cNvSpPr>
            <a:spLocks noGrp="1"/>
          </p:cNvSpPr>
          <p:nvPr>
            <p:ph type="title"/>
          </p:nvPr>
        </p:nvSpPr>
        <p:spPr>
          <a:xfrm>
            <a:off x="1066800" y="304800"/>
            <a:ext cx="7543800" cy="1431925"/>
          </a:xfrm>
          <a:prstGeom prst="rect">
            <a:avLst/>
          </a:prstGeom>
        </p:spPr>
        <p:txBody>
          <a:bodyPr/>
          <a:lstStyle/>
          <a:p>
            <a:r>
              <a:t>Title Text</a:t>
            </a:r>
          </a:p>
        </p:txBody>
      </p:sp>
      <p:sp>
        <p:nvSpPr>
          <p:cNvPr id="272" name="Shape 272"/>
          <p:cNvSpPr>
            <a:spLocks noGrp="1"/>
          </p:cNvSpPr>
          <p:nvPr>
            <p:ph type="body" sz="quarter" idx="1"/>
          </p:nvPr>
        </p:nvSpPr>
        <p:spPr>
          <a:xfrm>
            <a:off x="1066800" y="1981200"/>
            <a:ext cx="3695700" cy="1981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3" name="Shape 273"/>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Text over Content">
    <p:spTree>
      <p:nvGrpSpPr>
        <p:cNvPr id="1" name=""/>
        <p:cNvGrpSpPr/>
        <p:nvPr/>
      </p:nvGrpSpPr>
      <p:grpSpPr>
        <a:xfrm>
          <a:off x="0" y="0"/>
          <a:ext cx="0" cy="0"/>
          <a:chOff x="0" y="0"/>
          <a:chExt cx="0" cy="0"/>
        </a:xfrm>
      </p:grpSpPr>
      <p:sp>
        <p:nvSpPr>
          <p:cNvPr id="280" name="Shape 280"/>
          <p:cNvSpPr>
            <a:spLocks noGrp="1"/>
          </p:cNvSpPr>
          <p:nvPr>
            <p:ph type="title"/>
          </p:nvPr>
        </p:nvSpPr>
        <p:spPr>
          <a:xfrm>
            <a:off x="1066800" y="304800"/>
            <a:ext cx="7543800" cy="1431925"/>
          </a:xfrm>
          <a:prstGeom prst="rect">
            <a:avLst/>
          </a:prstGeom>
        </p:spPr>
        <p:txBody>
          <a:bodyPr/>
          <a:lstStyle/>
          <a:p>
            <a:r>
              <a:t>Title Text</a:t>
            </a:r>
          </a:p>
        </p:txBody>
      </p:sp>
      <p:sp>
        <p:nvSpPr>
          <p:cNvPr id="281" name="Shape 281"/>
          <p:cNvSpPr>
            <a:spLocks noGrp="1"/>
          </p:cNvSpPr>
          <p:nvPr>
            <p:ph type="body" sz="half" idx="1"/>
          </p:nvPr>
        </p:nvSpPr>
        <p:spPr>
          <a:xfrm>
            <a:off x="1066800" y="1981200"/>
            <a:ext cx="7543800" cy="1981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2" name="Shape 282"/>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2 Content over Text">
    <p:spTree>
      <p:nvGrpSpPr>
        <p:cNvPr id="1" name=""/>
        <p:cNvGrpSpPr/>
        <p:nvPr/>
      </p:nvGrpSpPr>
      <p:grpSpPr>
        <a:xfrm>
          <a:off x="0" y="0"/>
          <a:ext cx="0" cy="0"/>
          <a:chOff x="0" y="0"/>
          <a:chExt cx="0" cy="0"/>
        </a:xfrm>
      </p:grpSpPr>
      <p:sp>
        <p:nvSpPr>
          <p:cNvPr id="289" name="Shape 289"/>
          <p:cNvSpPr>
            <a:spLocks noGrp="1"/>
          </p:cNvSpPr>
          <p:nvPr>
            <p:ph type="title"/>
          </p:nvPr>
        </p:nvSpPr>
        <p:spPr>
          <a:xfrm>
            <a:off x="1066800" y="304800"/>
            <a:ext cx="7543800" cy="1431925"/>
          </a:xfrm>
          <a:prstGeom prst="rect">
            <a:avLst/>
          </a:prstGeom>
        </p:spPr>
        <p:txBody>
          <a:bodyPr/>
          <a:lstStyle/>
          <a:p>
            <a:r>
              <a:t>Title Text</a:t>
            </a:r>
          </a:p>
        </p:txBody>
      </p:sp>
      <p:sp>
        <p:nvSpPr>
          <p:cNvPr id="290" name="Shape 290"/>
          <p:cNvSpPr>
            <a:spLocks noGrp="1"/>
          </p:cNvSpPr>
          <p:nvPr>
            <p:ph type="body" sz="quarter" idx="1"/>
          </p:nvPr>
        </p:nvSpPr>
        <p:spPr>
          <a:xfrm>
            <a:off x="1066800" y="1981200"/>
            <a:ext cx="3695700" cy="1981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1" name="Shape 291"/>
          <p:cNvSpPr>
            <a:spLocks noGrp="1"/>
          </p:cNvSpPr>
          <p:nvPr>
            <p:ph type="body" sz="half" idx="13"/>
          </p:nvPr>
        </p:nvSpPr>
        <p:spPr>
          <a:xfrm>
            <a:off x="1066800" y="4114800"/>
            <a:ext cx="7543800" cy="1981200"/>
          </a:xfrm>
          <a:prstGeom prst="rect">
            <a:avLst/>
          </a:prstGeom>
        </p:spPr>
        <p:txBody>
          <a:bodyPr/>
          <a:lstStyle/>
          <a:p>
            <a:endParaRPr/>
          </a:p>
        </p:txBody>
      </p:sp>
      <p:sp>
        <p:nvSpPr>
          <p:cNvPr id="292" name="Shape 292"/>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over Text">
    <p:spTree>
      <p:nvGrpSpPr>
        <p:cNvPr id="1" name=""/>
        <p:cNvGrpSpPr/>
        <p:nvPr/>
      </p:nvGrpSpPr>
      <p:grpSpPr>
        <a:xfrm>
          <a:off x="0" y="0"/>
          <a:ext cx="0" cy="0"/>
          <a:chOff x="0" y="0"/>
          <a:chExt cx="0" cy="0"/>
        </a:xfrm>
      </p:grpSpPr>
      <p:sp>
        <p:nvSpPr>
          <p:cNvPr id="299" name="Shape 299"/>
          <p:cNvSpPr>
            <a:spLocks noGrp="1"/>
          </p:cNvSpPr>
          <p:nvPr>
            <p:ph type="title"/>
          </p:nvPr>
        </p:nvSpPr>
        <p:spPr>
          <a:xfrm>
            <a:off x="1066800" y="304800"/>
            <a:ext cx="7543800" cy="1431925"/>
          </a:xfrm>
          <a:prstGeom prst="rect">
            <a:avLst/>
          </a:prstGeom>
        </p:spPr>
        <p:txBody>
          <a:bodyPr/>
          <a:lstStyle/>
          <a:p>
            <a:r>
              <a:t>Title Text</a:t>
            </a:r>
          </a:p>
        </p:txBody>
      </p:sp>
      <p:sp>
        <p:nvSpPr>
          <p:cNvPr id="300" name="Shape 300"/>
          <p:cNvSpPr>
            <a:spLocks noGrp="1"/>
          </p:cNvSpPr>
          <p:nvPr>
            <p:ph type="body" sz="half" idx="1"/>
          </p:nvPr>
        </p:nvSpPr>
        <p:spPr>
          <a:xfrm>
            <a:off x="1066800" y="1981200"/>
            <a:ext cx="7543800" cy="1981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1" name="Shape 301"/>
          <p:cNvSpPr>
            <a:spLocks noGrp="1"/>
          </p:cNvSpPr>
          <p:nvPr>
            <p:ph type="body" sz="half" idx="13"/>
          </p:nvPr>
        </p:nvSpPr>
        <p:spPr>
          <a:xfrm>
            <a:off x="1066800" y="4114800"/>
            <a:ext cx="7543800" cy="1981200"/>
          </a:xfrm>
          <a:prstGeom prst="rect">
            <a:avLst/>
          </a:prstGeom>
        </p:spPr>
        <p:txBody>
          <a:bodyPr/>
          <a:lstStyle/>
          <a:p>
            <a:endParaRPr/>
          </a:p>
        </p:txBody>
      </p:sp>
      <p:sp>
        <p:nvSpPr>
          <p:cNvPr id="302" name="Shape 302"/>
          <p:cNvSpPr>
            <a:spLocks noGrp="1"/>
          </p:cNvSpPr>
          <p:nvPr>
            <p:ph type="sldNum" sz="quarter" idx="2"/>
          </p:nvPr>
        </p:nvSpPr>
        <p:spPr>
          <a:xfrm>
            <a:off x="8267927" y="6347461"/>
            <a:ext cx="342673" cy="358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53" name="Shape 53"/>
          <p:cNvSpPr>
            <a:spLocks noGrp="1"/>
          </p:cNvSpPr>
          <p:nvPr>
            <p:ph type="title"/>
          </p:nvPr>
        </p:nvSpPr>
        <p:spPr>
          <a:xfrm>
            <a:off x="722312" y="1981200"/>
            <a:ext cx="7772401" cy="1362075"/>
          </a:xfrm>
          <a:prstGeom prst="rect">
            <a:avLst/>
          </a:prstGeom>
        </p:spPr>
        <p:txBody>
          <a:bodyPr anchor="b"/>
          <a:lstStyle>
            <a:lvl1pPr>
              <a:defRPr sz="4300" b="1">
                <a:ln w="12700">
                  <a:solidFill>
                    <a:srgbClr val="308790"/>
                  </a:solidFill>
                </a:ln>
                <a:solidFill>
                  <a:srgbClr val="FFFFFF"/>
                </a:solidFill>
                <a:effectLst>
                  <a:outerShdw blurRad="38100" dist="38100" dir="5400000" rotWithShape="0">
                    <a:srgbClr val="000000">
                      <a:alpha val="25000"/>
                    </a:srgbClr>
                  </a:outerShdw>
                </a:effectLst>
              </a:defRPr>
            </a:lvl1pPr>
          </a:lstStyle>
          <a:p>
            <a:r>
              <a:t>Title Text</a:t>
            </a:r>
          </a:p>
        </p:txBody>
      </p:sp>
      <p:sp>
        <p:nvSpPr>
          <p:cNvPr id="54" name="Shape 54"/>
          <p:cNvSpPr>
            <a:spLocks noGrp="1"/>
          </p:cNvSpPr>
          <p:nvPr>
            <p:ph type="body" sz="quarter" idx="1"/>
          </p:nvPr>
        </p:nvSpPr>
        <p:spPr>
          <a:xfrm>
            <a:off x="722312" y="3367087"/>
            <a:ext cx="7772401" cy="1509714"/>
          </a:xfrm>
          <a:prstGeom prst="rect">
            <a:avLst/>
          </a:prstGeom>
        </p:spPr>
        <p:txBody>
          <a:bodyPr/>
          <a:lstStyle>
            <a:lvl1pPr marL="0" indent="45718">
              <a:spcBef>
                <a:spcPts val="300"/>
              </a:spcBef>
              <a:buClrTx/>
              <a:buSzTx/>
              <a:buFontTx/>
              <a:buNone/>
              <a:defRPr sz="2100">
                <a:solidFill>
                  <a:srgbClr val="424456"/>
                </a:solidFill>
              </a:defRPr>
            </a:lvl1pPr>
            <a:lvl2pPr marL="0" indent="45718">
              <a:spcBef>
                <a:spcPts val="300"/>
              </a:spcBef>
              <a:buClrTx/>
              <a:buSzTx/>
              <a:buFontTx/>
              <a:buNone/>
              <a:defRPr sz="2100">
                <a:solidFill>
                  <a:srgbClr val="424456"/>
                </a:solidFill>
              </a:defRPr>
            </a:lvl2pPr>
            <a:lvl3pPr marL="0" indent="45718">
              <a:spcBef>
                <a:spcPts val="300"/>
              </a:spcBef>
              <a:buClrTx/>
              <a:buSzTx/>
              <a:buFontTx/>
              <a:buNone/>
              <a:defRPr sz="2100">
                <a:solidFill>
                  <a:srgbClr val="424456"/>
                </a:solidFill>
              </a:defRPr>
            </a:lvl3pPr>
            <a:lvl4pPr marL="0" indent="45718">
              <a:spcBef>
                <a:spcPts val="300"/>
              </a:spcBef>
              <a:buClrTx/>
              <a:buSzTx/>
              <a:buFontTx/>
              <a:buNone/>
              <a:defRPr sz="2100">
                <a:solidFill>
                  <a:srgbClr val="424456"/>
                </a:solidFill>
              </a:defRPr>
            </a:lvl4pPr>
            <a:lvl5pPr marL="0" indent="45718">
              <a:spcBef>
                <a:spcPts val="300"/>
              </a:spcBef>
              <a:buClrTx/>
              <a:buSzTx/>
              <a:buFontTx/>
              <a:buNone/>
              <a:defRPr sz="2100">
                <a:solidFill>
                  <a:srgbClr val="424456"/>
                </a:solidFil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2" name="Shape 62"/>
          <p:cNvSpPr>
            <a:spLocks noGrp="1"/>
          </p:cNvSpPr>
          <p:nvPr>
            <p:ph type="title"/>
          </p:nvPr>
        </p:nvSpPr>
        <p:spPr>
          <a:xfrm>
            <a:off x="457200" y="1143000"/>
            <a:ext cx="8229600" cy="1066800"/>
          </a:xfrm>
          <a:prstGeom prst="rect">
            <a:avLst/>
          </a:prstGeom>
        </p:spPr>
        <p:txBody>
          <a:bodyPr/>
          <a:lstStyle>
            <a:lvl1pPr>
              <a:defRPr sz="4000"/>
            </a:lvl1pPr>
          </a:lstStyle>
          <a:p>
            <a:r>
              <a:t>Title Text</a:t>
            </a:r>
          </a:p>
        </p:txBody>
      </p:sp>
      <p:sp>
        <p:nvSpPr>
          <p:cNvPr id="63" name="Shape 63"/>
          <p:cNvSpPr>
            <a:spLocks noGrp="1"/>
          </p:cNvSpPr>
          <p:nvPr>
            <p:ph type="body" sz="half" idx="1"/>
          </p:nvPr>
        </p:nvSpPr>
        <p:spPr>
          <a:xfrm>
            <a:off x="457200" y="2249422"/>
            <a:ext cx="4038600" cy="4525966"/>
          </a:xfrm>
          <a:prstGeom prst="rect">
            <a:avLst/>
          </a:prstGeom>
        </p:spPr>
        <p:txBody>
          <a:bodyPr/>
          <a:lstStyle>
            <a:lvl1pPr>
              <a:spcBef>
                <a:spcPts val="300"/>
              </a:spcBef>
              <a:buChar char="•"/>
            </a:lvl1pPr>
            <a:lvl2pPr marL="671361" indent="-259882">
              <a:spcBef>
                <a:spcPts val="300"/>
              </a:spcBef>
              <a:buChar char="▫"/>
            </a:lvl2pPr>
            <a:lvl3pPr marL="947927" indent="-243838">
              <a:spcBef>
                <a:spcPts val="300"/>
              </a:spcBef>
              <a:buChar char="●"/>
            </a:lvl3pPr>
            <a:lvl4pPr marL="1201927" indent="-223519">
              <a:spcBef>
                <a:spcPts val="300"/>
              </a:spcBef>
              <a:buChar char="●"/>
            </a:lvl4pPr>
            <a:lvl5pPr marL="1410208" indent="-203200">
              <a:spcBef>
                <a:spcPts val="300"/>
              </a:spcBef>
              <a:buChar char="▫"/>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1" name="Shape 71"/>
          <p:cNvSpPr>
            <a:spLocks noGrp="1"/>
          </p:cNvSpPr>
          <p:nvPr>
            <p:ph type="title"/>
          </p:nvPr>
        </p:nvSpPr>
        <p:spPr>
          <a:xfrm>
            <a:off x="381000" y="1143000"/>
            <a:ext cx="8382000" cy="1069848"/>
          </a:xfrm>
          <a:prstGeom prst="rect">
            <a:avLst/>
          </a:prstGeom>
        </p:spPr>
        <p:txBody>
          <a:bodyPr/>
          <a:lstStyle>
            <a:lvl1pPr>
              <a:defRPr sz="4000"/>
            </a:lvl1pPr>
          </a:lstStyle>
          <a:p>
            <a:r>
              <a:t>Title Text</a:t>
            </a:r>
          </a:p>
        </p:txBody>
      </p:sp>
      <p:sp>
        <p:nvSpPr>
          <p:cNvPr id="72" name="Shape 72"/>
          <p:cNvSpPr>
            <a:spLocks noGrp="1"/>
          </p:cNvSpPr>
          <p:nvPr>
            <p:ph type="body" sz="quarter" idx="1"/>
          </p:nvPr>
        </p:nvSpPr>
        <p:spPr>
          <a:xfrm>
            <a:off x="381000" y="2244968"/>
            <a:ext cx="4041648" cy="457202"/>
          </a:xfrm>
          <a:prstGeom prst="rect">
            <a:avLst/>
          </a:prstGeom>
          <a:solidFill>
            <a:srgbClr val="328E97">
              <a:alpha val="25000"/>
            </a:srgbClr>
          </a:solidFill>
          <a:ln>
            <a:solidFill>
              <a:schemeClr val="accent2"/>
            </a:solidFill>
            <a:round/>
          </a:ln>
        </p:spPr>
        <p:txBody>
          <a:bodyPr anchor="ctr"/>
          <a:lstStyle>
            <a:lvl1pPr marL="0" indent="45718">
              <a:spcBef>
                <a:spcPts val="300"/>
              </a:spcBef>
              <a:buClrTx/>
              <a:buSzTx/>
              <a:buFontTx/>
              <a:buNone/>
              <a:defRPr sz="1900" b="1">
                <a:solidFill>
                  <a:srgbClr val="414141"/>
                </a:solidFill>
              </a:defRPr>
            </a:lvl1pPr>
            <a:lvl2pPr marL="0" indent="45718">
              <a:spcBef>
                <a:spcPts val="300"/>
              </a:spcBef>
              <a:buClrTx/>
              <a:buSzTx/>
              <a:buFontTx/>
              <a:buNone/>
              <a:defRPr sz="1900" b="1">
                <a:solidFill>
                  <a:srgbClr val="414141"/>
                </a:solidFill>
              </a:defRPr>
            </a:lvl2pPr>
            <a:lvl3pPr marL="0" indent="45718">
              <a:spcBef>
                <a:spcPts val="300"/>
              </a:spcBef>
              <a:buClrTx/>
              <a:buSzTx/>
              <a:buFontTx/>
              <a:buNone/>
              <a:defRPr sz="1900" b="1">
                <a:solidFill>
                  <a:srgbClr val="414141"/>
                </a:solidFill>
              </a:defRPr>
            </a:lvl3pPr>
            <a:lvl4pPr marL="0" indent="45718">
              <a:spcBef>
                <a:spcPts val="300"/>
              </a:spcBef>
              <a:buClrTx/>
              <a:buSzTx/>
              <a:buFontTx/>
              <a:buNone/>
              <a:defRPr sz="1900" b="1">
                <a:solidFill>
                  <a:srgbClr val="414141"/>
                </a:solidFill>
              </a:defRPr>
            </a:lvl4pPr>
            <a:lvl5pPr marL="0" indent="45718">
              <a:spcBef>
                <a:spcPts val="300"/>
              </a:spcBef>
              <a:buClrTx/>
              <a:buSzTx/>
              <a:buFontTx/>
              <a:buNone/>
              <a:defRPr sz="1900" b="1">
                <a:solidFill>
                  <a:srgbClr val="414141"/>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body" sz="quarter" idx="13"/>
          </p:nvPr>
        </p:nvSpPr>
        <p:spPr>
          <a:xfrm>
            <a:off x="4721225" y="2244968"/>
            <a:ext cx="4041775" cy="457202"/>
          </a:xfrm>
          <a:prstGeom prst="rect">
            <a:avLst/>
          </a:prstGeom>
          <a:solidFill>
            <a:srgbClr val="328E97">
              <a:alpha val="25000"/>
            </a:srgbClr>
          </a:solidFill>
          <a:ln>
            <a:solidFill>
              <a:schemeClr val="accent2"/>
            </a:solidFill>
            <a:round/>
          </a:ln>
        </p:spPr>
        <p:txBody>
          <a:bodyPr anchor="ctr"/>
          <a:lstStyle/>
          <a:p>
            <a:endParaRP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1" name="Shape 81"/>
          <p:cNvSpPr>
            <a:spLocks noGrp="1"/>
          </p:cNvSpPr>
          <p:nvPr>
            <p:ph type="title"/>
          </p:nvPr>
        </p:nvSpPr>
        <p:spPr>
          <a:xfrm>
            <a:off x="457200" y="1143000"/>
            <a:ext cx="8229600" cy="1069848"/>
          </a:xfrm>
          <a:prstGeom prst="rect">
            <a:avLst/>
          </a:prstGeom>
        </p:spPr>
        <p:txBody>
          <a:bodyPr/>
          <a:lstStyle>
            <a:lvl1pPr>
              <a:defRPr sz="4000"/>
            </a:lvl1pPr>
          </a:lstStyle>
          <a:p>
            <a:r>
              <a:t>Title Text</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6" name="Shape 96"/>
          <p:cNvSpPr>
            <a:spLocks noGrp="1"/>
          </p:cNvSpPr>
          <p:nvPr>
            <p:ph type="title"/>
          </p:nvPr>
        </p:nvSpPr>
        <p:spPr>
          <a:xfrm>
            <a:off x="5353496" y="1101970"/>
            <a:ext cx="3383282" cy="877826"/>
          </a:xfrm>
          <a:prstGeom prst="rect">
            <a:avLst/>
          </a:prstGeom>
        </p:spPr>
        <p:txBody>
          <a:bodyPr anchor="b"/>
          <a:lstStyle>
            <a:lvl1pPr>
              <a:defRPr sz="1800" b="1"/>
            </a:lvl1pPr>
          </a:lstStyle>
          <a:p>
            <a:r>
              <a:t>Title Text</a:t>
            </a:r>
          </a:p>
        </p:txBody>
      </p:sp>
      <p:sp>
        <p:nvSpPr>
          <p:cNvPr id="97" name="Shape 97"/>
          <p:cNvSpPr>
            <a:spLocks noGrp="1"/>
          </p:cNvSpPr>
          <p:nvPr>
            <p:ph type="body" sz="half" idx="1"/>
          </p:nvPr>
        </p:nvSpPr>
        <p:spPr>
          <a:xfrm>
            <a:off x="5353496" y="2010727"/>
            <a:ext cx="3383282" cy="4617721"/>
          </a:xfrm>
          <a:prstGeom prst="rect">
            <a:avLst/>
          </a:prstGeom>
        </p:spPr>
        <p:txBody>
          <a:bodyPr/>
          <a:lstStyle>
            <a:lvl1pPr marL="0" indent="9144">
              <a:spcBef>
                <a:spcPts val="300"/>
              </a:spcBef>
              <a:buClrTx/>
              <a:buSzTx/>
              <a:buFontTx/>
              <a:buNone/>
              <a:defRPr sz="1400"/>
            </a:lvl1pPr>
            <a:lvl2pPr marL="0" indent="9144">
              <a:spcBef>
                <a:spcPts val="300"/>
              </a:spcBef>
              <a:buClrTx/>
              <a:buSzTx/>
              <a:buFontTx/>
              <a:buNone/>
              <a:defRPr sz="1400"/>
            </a:lvl2pPr>
            <a:lvl3pPr marL="0" indent="9144">
              <a:spcBef>
                <a:spcPts val="300"/>
              </a:spcBef>
              <a:buClrTx/>
              <a:buSzTx/>
              <a:buFontTx/>
              <a:buNone/>
              <a:defRPr sz="1400"/>
            </a:lvl3pPr>
            <a:lvl4pPr marL="0" indent="9144">
              <a:spcBef>
                <a:spcPts val="300"/>
              </a:spcBef>
              <a:buClrTx/>
              <a:buSzTx/>
              <a:buFontTx/>
              <a:buNone/>
              <a:defRPr sz="1400"/>
            </a:lvl4pPr>
            <a:lvl5pPr marL="0" indent="9144">
              <a:spcBef>
                <a:spcPts val="3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5" name="Shape 105"/>
          <p:cNvSpPr>
            <a:spLocks noGrp="1"/>
          </p:cNvSpPr>
          <p:nvPr>
            <p:ph type="title"/>
          </p:nvPr>
        </p:nvSpPr>
        <p:spPr>
          <a:xfrm>
            <a:off x="5440433" y="1109160"/>
            <a:ext cx="586805" cy="4681638"/>
          </a:xfrm>
          <a:prstGeom prst="rect">
            <a:avLst/>
          </a:prstGeom>
        </p:spPr>
        <p:txBody>
          <a:bodyPr lIns="0" tIns="0" rIns="0" bIns="0" anchor="t"/>
          <a:lstStyle>
            <a:lvl1pPr algn="ctr">
              <a:defRPr sz="2000" b="1"/>
            </a:lvl1pPr>
          </a:lstStyle>
          <a:p>
            <a:r>
              <a:t>Title Text</a:t>
            </a:r>
          </a:p>
        </p:txBody>
      </p:sp>
      <p:sp>
        <p:nvSpPr>
          <p:cNvPr id="106" name="Shape 106"/>
          <p:cNvSpPr>
            <a:spLocks noGrp="1"/>
          </p:cNvSpPr>
          <p:nvPr>
            <p:ph type="pic" sz="half" idx="13"/>
          </p:nvPr>
        </p:nvSpPr>
        <p:spPr>
          <a:xfrm>
            <a:off x="403670" y="1143000"/>
            <a:ext cx="4572002" cy="4572000"/>
          </a:xfrm>
          <a:prstGeom prst="rect">
            <a:avLst/>
          </a:prstGeom>
          <a:ln w="50800">
            <a:solidFill>
              <a:srgbClr val="FFFFFF"/>
            </a:solidFill>
            <a:miter lim="800000"/>
          </a:ln>
          <a:effectLst>
            <a:outerShdw blurRad="63500" dist="31750" dir="4800000" rotWithShape="0">
              <a:srgbClr val="000000">
                <a:alpha val="25000"/>
              </a:srgbClr>
            </a:outerShdw>
          </a:effectLst>
        </p:spPr>
        <p:txBody>
          <a:bodyPr lIns="91439" tIns="45719" rIns="91439" bIns="45719">
            <a:noAutofit/>
          </a:bodyPr>
          <a:lstStyle/>
          <a:p>
            <a:endParaRPr/>
          </a:p>
        </p:txBody>
      </p:sp>
      <p:sp>
        <p:nvSpPr>
          <p:cNvPr id="107" name="Shape 107"/>
          <p:cNvSpPr>
            <a:spLocks noGrp="1"/>
          </p:cNvSpPr>
          <p:nvPr>
            <p:ph type="body" sz="quarter" idx="1"/>
          </p:nvPr>
        </p:nvSpPr>
        <p:spPr>
          <a:xfrm>
            <a:off x="6088443" y="3274307"/>
            <a:ext cx="2590802" cy="2516491"/>
          </a:xfrm>
          <a:prstGeom prst="rect">
            <a:avLst/>
          </a:prstGeom>
        </p:spPr>
        <p:txBody>
          <a:bodyPr lIns="0" tIns="0" rIns="0" bIns="0"/>
          <a:lstStyle>
            <a:lvl1pPr marL="0" indent="0">
              <a:spcBef>
                <a:spcPts val="0"/>
              </a:spcBef>
              <a:buClrTx/>
              <a:buSzTx/>
              <a:buFontTx/>
              <a:buNone/>
              <a:defRPr sz="1300"/>
            </a:lvl1pPr>
            <a:lvl2pPr marL="0" indent="0">
              <a:spcBef>
                <a:spcPts val="0"/>
              </a:spcBef>
              <a:buClrTx/>
              <a:buSzTx/>
              <a:buFontTx/>
              <a:buNone/>
              <a:defRPr sz="1300"/>
            </a:lvl2pPr>
            <a:lvl3pPr marL="0" indent="0">
              <a:spcBef>
                <a:spcPts val="0"/>
              </a:spcBef>
              <a:buClrTx/>
              <a:buSzTx/>
              <a:buFontTx/>
              <a:buNone/>
              <a:defRPr sz="1300"/>
            </a:lvl3pPr>
            <a:lvl4pPr marL="0" indent="0">
              <a:spcBef>
                <a:spcPts val="0"/>
              </a:spcBef>
              <a:buClrTx/>
              <a:buSzTx/>
              <a:buFontTx/>
              <a:buNone/>
              <a:defRPr sz="1300"/>
            </a:lvl4pPr>
            <a:lvl5pPr marL="0" indent="0">
              <a:spcBef>
                <a:spcPts val="0"/>
              </a:spcBef>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 y="366816"/>
            <a:ext cx="9144001" cy="84410"/>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3" name="Shape 3"/>
          <p:cNvSpPr/>
          <p:nvPr/>
        </p:nvSpPr>
        <p:spPr>
          <a:xfrm>
            <a:off x="0" y="-1"/>
            <a:ext cx="9144000" cy="310663"/>
          </a:xfrm>
          <a:prstGeom prst="rect">
            <a:avLst/>
          </a:prstGeom>
          <a:solidFill>
            <a:srgbClr val="424456"/>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4" name="Shape 4"/>
          <p:cNvSpPr/>
          <p:nvPr/>
        </p:nvSpPr>
        <p:spPr>
          <a:xfrm>
            <a:off x="0" y="308275"/>
            <a:ext cx="9144001" cy="91444"/>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5" name="Shape 5"/>
          <p:cNvSpPr/>
          <p:nvPr/>
        </p:nvSpPr>
        <p:spPr>
          <a:xfrm flipV="1">
            <a:off x="5410182" y="360246"/>
            <a:ext cx="3733821" cy="91089"/>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6" name="Shape 6"/>
          <p:cNvSpPr/>
          <p:nvPr/>
        </p:nvSpPr>
        <p:spPr>
          <a:xfrm flipV="1">
            <a:off x="5410200" y="440111"/>
            <a:ext cx="3733802" cy="180037"/>
          </a:xfrm>
          <a:prstGeom prst="rect">
            <a:avLst/>
          </a:prstGeom>
          <a:solidFill>
            <a:schemeClr val="accent2">
              <a:alpha val="50000"/>
            </a:scheme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7" name="Shape 7"/>
          <p:cNvSpPr/>
          <p:nvPr/>
        </p:nvSpPr>
        <p:spPr>
          <a:xfrm>
            <a:off x="5407338" y="497503"/>
            <a:ext cx="3063242" cy="27434"/>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8" name="Shape 8"/>
          <p:cNvSpPr/>
          <p:nvPr/>
        </p:nvSpPr>
        <p:spPr>
          <a:xfrm>
            <a:off x="7373646" y="588942"/>
            <a:ext cx="1600202" cy="36578"/>
          </a:xfrm>
          <a:prstGeom prst="roundRect">
            <a:avLst>
              <a:gd name="adj" fmla="val 16667"/>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9" name="Shape 9"/>
          <p:cNvSpPr/>
          <p:nvPr/>
        </p:nvSpPr>
        <p:spPr>
          <a:xfrm>
            <a:off x="9084964" y="-2001"/>
            <a:ext cx="57628" cy="621792"/>
          </a:xfrm>
          <a:prstGeom prst="rect">
            <a:avLst/>
          </a:prstGeom>
          <a:solidFill>
            <a:srgbClr val="FFFFFF">
              <a:alpha val="65098"/>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0" name="Shape 10"/>
          <p:cNvSpPr/>
          <p:nvPr/>
        </p:nvSpPr>
        <p:spPr>
          <a:xfrm>
            <a:off x="9044481" y="-2001"/>
            <a:ext cx="27434" cy="621792"/>
          </a:xfrm>
          <a:prstGeom prst="rect">
            <a:avLst/>
          </a:prstGeom>
          <a:solidFill>
            <a:srgbClr val="FFFFFF">
              <a:alpha val="65098"/>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1" name="Shape 11"/>
          <p:cNvSpPr/>
          <p:nvPr/>
        </p:nvSpPr>
        <p:spPr>
          <a:xfrm>
            <a:off x="9023649" y="-2001"/>
            <a:ext cx="12702" cy="621792"/>
          </a:xfrm>
          <a:prstGeom prst="rect">
            <a:avLst/>
          </a:prstGeom>
          <a:solidFill>
            <a:srgbClr val="FFFFFF">
              <a:alpha val="60000"/>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2" name="Shape 12"/>
          <p:cNvSpPr/>
          <p:nvPr/>
        </p:nvSpPr>
        <p:spPr>
          <a:xfrm>
            <a:off x="8975421" y="-2001"/>
            <a:ext cx="27434" cy="621792"/>
          </a:xfrm>
          <a:prstGeom prst="rect">
            <a:avLst/>
          </a:prstGeom>
          <a:solidFill>
            <a:srgbClr val="FFFFFF">
              <a:alpha val="40000"/>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3" name="Shape 13"/>
          <p:cNvSpPr/>
          <p:nvPr/>
        </p:nvSpPr>
        <p:spPr>
          <a:xfrm>
            <a:off x="8915675" y="378"/>
            <a:ext cx="54866" cy="585220"/>
          </a:xfrm>
          <a:prstGeom prst="rect">
            <a:avLst/>
          </a:prstGeom>
          <a:solidFill>
            <a:srgbClr val="FFFFFF">
              <a:alpha val="20000"/>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4" name="Shape 14"/>
          <p:cNvSpPr/>
          <p:nvPr/>
        </p:nvSpPr>
        <p:spPr>
          <a:xfrm>
            <a:off x="8871695" y="378"/>
            <a:ext cx="12702" cy="585220"/>
          </a:xfrm>
          <a:prstGeom prst="rect">
            <a:avLst/>
          </a:prstGeom>
          <a:solidFill>
            <a:srgbClr val="FFFFFF">
              <a:alpha val="30196"/>
            </a:srgbClr>
          </a:solidFill>
          <a:ln w="12700">
            <a:miter lim="400000"/>
          </a:ln>
        </p:spPr>
        <p:txBody>
          <a:bodyPr lIns="45718" tIns="45718" rIns="45718" bIns="45718" anchor="ctr"/>
          <a:lstStyle/>
          <a:p>
            <a:pPr algn="ctr">
              <a:defRPr>
                <a:solidFill>
                  <a:srgbClr val="FFFFFF"/>
                </a:solidFill>
                <a:latin typeface="+mj-lt"/>
                <a:ea typeface="+mj-ea"/>
                <a:cs typeface="+mj-cs"/>
                <a:sym typeface="Georgia"/>
              </a:defRPr>
            </a:pPr>
            <a:endParaRPr/>
          </a:p>
        </p:txBody>
      </p:sp>
      <p:sp>
        <p:nvSpPr>
          <p:cNvPr id="15" name="Shape 15"/>
          <p:cNvSpPr>
            <a:spLocks noGrp="1"/>
          </p:cNvSpPr>
          <p:nvPr>
            <p:ph type="title"/>
          </p:nvPr>
        </p:nvSpPr>
        <p:spPr>
          <a:xfrm>
            <a:off x="457200" y="620146"/>
            <a:ext cx="8229600" cy="10668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16" name="Shape 16"/>
          <p:cNvSpPr>
            <a:spLocks noGrp="1"/>
          </p:cNvSpPr>
          <p:nvPr>
            <p:ph type="body" idx="1"/>
          </p:nvPr>
        </p:nvSpPr>
        <p:spPr>
          <a:xfrm>
            <a:off x="457200" y="1598300"/>
            <a:ext cx="8229600" cy="497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sldNum" sz="quarter" idx="2"/>
          </p:nvPr>
        </p:nvSpPr>
        <p:spPr>
          <a:xfrm>
            <a:off x="8594063" y="9893"/>
            <a:ext cx="342673" cy="358139"/>
          </a:xfrm>
          <a:prstGeom prst="rect">
            <a:avLst/>
          </a:prstGeom>
          <a:ln w="12700">
            <a:miter lim="400000"/>
          </a:ln>
        </p:spPr>
        <p:txBody>
          <a:bodyPr wrap="none" lIns="45718" tIns="45718" rIns="45718" bIns="45718" anchor="b">
            <a:spAutoFit/>
          </a:bodyPr>
          <a:lstStyle>
            <a:lvl1pPr algn="r">
              <a:defRPr>
                <a:solidFill>
                  <a:srgbClr val="FFFFFF"/>
                </a:solidFill>
                <a:latin typeface="+mj-lt"/>
                <a:ea typeface="+mj-ea"/>
                <a:cs typeface="+mj-cs"/>
                <a:sym typeface="Georgi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1pPr>
      <a:lvl2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2pPr>
      <a:lvl3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3pPr>
      <a:lvl4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4pPr>
      <a:lvl5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5pPr>
      <a:lvl6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6pPr>
      <a:lvl7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7pPr>
      <a:lvl8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8pPr>
      <a:lvl9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rgbClr val="424456"/>
          </a:solidFill>
          <a:uFillTx/>
          <a:latin typeface="Trebuchet MS"/>
          <a:ea typeface="Trebuchet MS"/>
          <a:cs typeface="Trebuchet MS"/>
          <a:sym typeface="Trebuchet MS"/>
        </a:defRPr>
      </a:lvl9pPr>
    </p:titleStyle>
    <p:bodyStyle>
      <a:lvl1pPr marL="365758" marR="0" indent="-256031"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1pPr>
      <a:lvl2pPr marL="677358" marR="0" indent="-265878"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2pPr>
      <a:lvl3pPr marL="960119" marR="0" indent="-25603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3pPr>
      <a:lvl4pPr marL="1234438" marR="0" indent="-256032"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4pPr>
      <a:lvl5pPr marL="1463038" marR="0" indent="-25603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5pPr>
      <a:lvl6pPr marL="1629664" marR="0" indent="-20320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6pPr>
      <a:lvl7pPr marL="1874520" marR="0" indent="-22860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7pPr>
      <a:lvl8pPr marL="2090927" marR="0" indent="-243838"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8pPr>
      <a:lvl9pPr marL="2318656" marR="0" indent="-261256"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eorgi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 Id="rId5" Type="http://schemas.openxmlformats.org/officeDocument/2006/relationships/image" Target="../media/image95.png"/><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ti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tif"/><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5.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ctrTitle"/>
          </p:nvPr>
        </p:nvSpPr>
        <p:spPr>
          <a:xfrm>
            <a:off x="0" y="1627185"/>
            <a:ext cx="9144000" cy="1961164"/>
          </a:xfrm>
          <a:prstGeom prst="rect">
            <a:avLst/>
          </a:prstGeom>
        </p:spPr>
        <p:txBody>
          <a:bodyPr/>
          <a:lstStyle/>
          <a:p>
            <a:pPr algn="ctr">
              <a:defRPr u="sng"/>
            </a:pPr>
            <a:r>
              <a:rPr dirty="0"/>
              <a:t>LECTURE 3 A</a:t>
            </a:r>
          </a:p>
          <a:p>
            <a:pPr algn="ctr">
              <a:defRPr u="sng"/>
            </a:pPr>
            <a:r>
              <a:rPr dirty="0"/>
              <a:t>INDICATING ANALOG INSTRUMENTS</a:t>
            </a:r>
          </a:p>
        </p:txBody>
      </p:sp>
      <p:sp>
        <p:nvSpPr>
          <p:cNvPr id="312" name="Shape 312"/>
          <p:cNvSpPr>
            <a:spLocks noGrp="1"/>
          </p:cNvSpPr>
          <p:nvPr>
            <p:ph type="subTitle" sz="quarter" idx="1"/>
          </p:nvPr>
        </p:nvSpPr>
        <p:spPr>
          <a:xfrm>
            <a:off x="457200" y="3886200"/>
            <a:ext cx="4971539" cy="1989111"/>
          </a:xfrm>
          <a:prstGeom prst="rect">
            <a:avLst/>
          </a:prstGeom>
        </p:spPr>
        <p:txBody>
          <a:bodyPr/>
          <a:lstStyle/>
          <a:p>
            <a:pPr indent="59526" algn="ctr" defTabSz="850391">
              <a:lnSpc>
                <a:spcPct val="90000"/>
              </a:lnSpc>
              <a:spcBef>
                <a:spcPts val="200"/>
              </a:spcBef>
              <a:defRPr sz="2200"/>
            </a:pPr>
            <a:r>
              <a:rPr dirty="0"/>
              <a:t>Presented By: Dr. Daniel Opoku</a:t>
            </a:r>
          </a:p>
          <a:p>
            <a:pPr indent="59526" algn="ctr" defTabSz="850391">
              <a:lnSpc>
                <a:spcPct val="90000"/>
              </a:lnSpc>
              <a:spcBef>
                <a:spcPts val="200"/>
              </a:spcBef>
              <a:defRPr sz="2200"/>
            </a:pPr>
            <a:endParaRPr dirty="0"/>
          </a:p>
          <a:p>
            <a:pPr indent="59526" algn="ctr" defTabSz="850391">
              <a:lnSpc>
                <a:spcPct val="90000"/>
              </a:lnSpc>
              <a:spcBef>
                <a:spcPts val="200"/>
              </a:spcBef>
              <a:defRPr sz="2200"/>
            </a:pPr>
            <a:endParaRPr dirty="0"/>
          </a:p>
          <a:p>
            <a:pPr indent="59526" algn="ctr" defTabSz="850391">
              <a:lnSpc>
                <a:spcPct val="90000"/>
              </a:lnSpc>
              <a:spcBef>
                <a:spcPts val="200"/>
              </a:spcBef>
              <a:defRPr sz="1100"/>
            </a:pPr>
            <a:r>
              <a:rPr dirty="0"/>
              <a:t>[</a:t>
            </a:r>
            <a:r>
              <a:rPr b="1" dirty="0"/>
              <a:t>Major Reference Book: </a:t>
            </a:r>
            <a:r>
              <a:rPr i="1" dirty="0"/>
              <a:t>Electrical and Electronics Measurements and Instrumentation; By </a:t>
            </a:r>
            <a:r>
              <a:rPr i="1" dirty="0" err="1"/>
              <a:t>Prithwiraj</a:t>
            </a:r>
            <a:r>
              <a:rPr i="1" dirty="0"/>
              <a:t> </a:t>
            </a:r>
            <a:r>
              <a:rPr i="1" dirty="0" err="1"/>
              <a:t>Purkait</a:t>
            </a:r>
            <a:r>
              <a:rPr i="1" dirty="0"/>
              <a:t>,  </a:t>
            </a:r>
            <a:r>
              <a:rPr i="1" dirty="0" err="1"/>
              <a:t>Budhaditya</a:t>
            </a:r>
            <a:r>
              <a:rPr i="1" dirty="0"/>
              <a:t> Biswas, and </a:t>
            </a:r>
            <a:r>
              <a:rPr i="1" dirty="0" err="1"/>
              <a:t>Chiranjib</a:t>
            </a:r>
            <a:r>
              <a:rPr i="1" dirty="0"/>
              <a:t> </a:t>
            </a:r>
            <a:r>
              <a:rPr i="1" dirty="0" err="1"/>
              <a:t>Koley</a:t>
            </a:r>
            <a:r>
              <a:rPr i="1"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xfrm>
            <a:off x="457200" y="685800"/>
            <a:ext cx="8229600" cy="838200"/>
          </a:xfrm>
          <a:prstGeom prst="rect">
            <a:avLst/>
          </a:prstGeom>
        </p:spPr>
        <p:txBody>
          <a:bodyPr/>
          <a:lstStyle>
            <a:lvl1pPr algn="ctr">
              <a:defRPr sz="2800" u="sng">
                <a:solidFill>
                  <a:srgbClr val="934C22"/>
                </a:solidFill>
              </a:defRPr>
            </a:lvl1pPr>
          </a:lstStyle>
          <a:p>
            <a:r>
              <a:t>DEFLECTING TORQUE</a:t>
            </a:r>
          </a:p>
        </p:txBody>
      </p:sp>
      <p:sp>
        <p:nvSpPr>
          <p:cNvPr id="339" name="Shape 339"/>
          <p:cNvSpPr>
            <a:spLocks noGrp="1"/>
          </p:cNvSpPr>
          <p:nvPr>
            <p:ph type="body" idx="1"/>
          </p:nvPr>
        </p:nvSpPr>
        <p:spPr>
          <a:xfrm>
            <a:off x="457200" y="1676400"/>
            <a:ext cx="8229600" cy="4724400"/>
          </a:xfrm>
          <a:prstGeom prst="rect">
            <a:avLst/>
          </a:prstGeom>
        </p:spPr>
        <p:txBody>
          <a:bodyPr/>
          <a:lstStyle/>
          <a:p>
            <a:pPr marL="314552" indent="-204824">
              <a:lnSpc>
                <a:spcPct val="150000"/>
              </a:lnSpc>
              <a:spcBef>
                <a:spcPts val="2000"/>
              </a:spcBef>
              <a:buFontTx/>
              <a:buChar char="-"/>
              <a:defRPr>
                <a:solidFill>
                  <a:srgbClr val="2B4A5E"/>
                </a:solidFill>
              </a:defRPr>
            </a:pPr>
            <a:r>
              <a:t>The deflecting torque is produced by making one of the magnetic, heating, chemical, electrostatic and electromagnetic induction effect of current or voltage and cause the moving system of the instrument to move from its zero position.</a:t>
            </a:r>
          </a:p>
          <a:p>
            <a:pPr marL="314552" indent="-204824">
              <a:lnSpc>
                <a:spcPct val="150000"/>
              </a:lnSpc>
              <a:spcBef>
                <a:spcPts val="2000"/>
              </a:spcBef>
              <a:buFontTx/>
              <a:buChar char="-"/>
              <a:defRPr>
                <a:solidFill>
                  <a:srgbClr val="2B4A5E"/>
                </a:solidFill>
              </a:defRPr>
            </a:pPr>
            <a:r>
              <a:t>The method of producing this torque depends upon the type of instrument.</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Electrodynamic meters – </a:t>
            </a:r>
            <a:r>
              <a:rPr lang="en-US" b="1" dirty="0" err="1"/>
              <a:t>Wattmeters</a:t>
            </a:r>
            <a:r>
              <a:rPr lang="en-US" b="1" dirty="0"/>
              <a:t> </a:t>
            </a:r>
            <a:endParaRPr lang="en-US" dirty="0"/>
          </a:p>
        </p:txBody>
      </p:sp>
      <p:sp>
        <p:nvSpPr>
          <p:cNvPr id="3" name="Text Placeholder 2"/>
          <p:cNvSpPr>
            <a:spLocks noGrp="1"/>
          </p:cNvSpPr>
          <p:nvPr>
            <p:ph type="body" idx="1"/>
          </p:nvPr>
        </p:nvSpPr>
        <p:spPr>
          <a:xfrm>
            <a:off x="3572540" y="4829090"/>
            <a:ext cx="5428955" cy="1757548"/>
          </a:xfrm>
        </p:spPr>
        <p:txBody>
          <a:bodyPr>
            <a:normAutofit fontScale="85000" lnSpcReduction="10000"/>
          </a:bodyPr>
          <a:lstStyle/>
          <a:p>
            <a:r>
              <a:rPr lang="en-US" dirty="0"/>
              <a:t>The electrodynamic meters were formerly the most accurate indicating instrument. </a:t>
            </a:r>
          </a:p>
          <a:p>
            <a:r>
              <a:rPr lang="en-US" dirty="0"/>
              <a:t>Today for accurate measurements these instruments are substituted by the digital devices. </a:t>
            </a:r>
          </a:p>
          <a:p>
            <a:r>
              <a:rPr lang="en-US" dirty="0"/>
              <a:t>The electrodynamic devices are still used as </a:t>
            </a:r>
            <a:r>
              <a:rPr lang="en-US" dirty="0" err="1"/>
              <a:t>wattmeters</a:t>
            </a:r>
            <a:r>
              <a:rPr lang="en-US" dirty="0"/>
              <a:t>. </a:t>
            </a:r>
          </a:p>
          <a:p>
            <a:endParaRPr lang="en-US" dirty="0"/>
          </a:p>
        </p:txBody>
      </p:sp>
      <p:pic>
        <p:nvPicPr>
          <p:cNvPr id="4" name="Picture 3"/>
          <p:cNvPicPr>
            <a:picLocks noChangeAspect="1"/>
          </p:cNvPicPr>
          <p:nvPr/>
        </p:nvPicPr>
        <p:blipFill>
          <a:blip r:embed="rId2"/>
          <a:stretch>
            <a:fillRect/>
          </a:stretch>
        </p:blipFill>
        <p:spPr>
          <a:xfrm>
            <a:off x="607819" y="1567295"/>
            <a:ext cx="7928362" cy="3099708"/>
          </a:xfrm>
          <a:prstGeom prst="rect">
            <a:avLst/>
          </a:prstGeom>
        </p:spPr>
      </p:pic>
      <p:pic>
        <p:nvPicPr>
          <p:cNvPr id="5" name="image79.png"/>
          <p:cNvPicPr>
            <a:picLocks noChangeAspect="1"/>
          </p:cNvPicPr>
          <p:nvPr/>
        </p:nvPicPr>
        <p:blipFill>
          <a:blip r:embed="rId3">
            <a:extLst/>
          </a:blip>
          <a:stretch>
            <a:fillRect/>
          </a:stretch>
        </p:blipFill>
        <p:spPr>
          <a:xfrm>
            <a:off x="911224" y="3747901"/>
            <a:ext cx="2831436" cy="2838737"/>
          </a:xfrm>
          <a:prstGeom prst="rect">
            <a:avLst/>
          </a:prstGeom>
          <a:ln w="12700">
            <a:miter lim="400000"/>
          </a:ln>
        </p:spPr>
      </p:pic>
    </p:spTree>
    <p:extLst>
      <p:ext uri="{BB962C8B-B14F-4D97-AF65-F5344CB8AC3E}">
        <p14:creationId xmlns:p14="http://schemas.microsoft.com/office/powerpoint/2010/main" val="7940038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Electrodynamic meters – </a:t>
            </a:r>
            <a:r>
              <a:rPr lang="en-US" b="1" dirty="0" err="1"/>
              <a:t>Wattmeters</a:t>
            </a:r>
            <a:r>
              <a:rPr lang="en-US" b="1" dirty="0"/>
              <a: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476847" y="4667003"/>
                <a:ext cx="5524648" cy="1919635"/>
              </a:xfrm>
            </p:spPr>
            <p:txBody>
              <a:bodyPr>
                <a:normAutofit fontScale="85000" lnSpcReduction="20000"/>
              </a:bodyPr>
              <a:lstStyle/>
              <a:p>
                <a:r>
                  <a:rPr lang="en-US" dirty="0"/>
                  <a:t>The torque </a:t>
                </a:r>
                <a:r>
                  <a:rPr lang="en-US" i="1" dirty="0"/>
                  <a:t>M </a:t>
                </a:r>
                <a:r>
                  <a:rPr lang="en-US" dirty="0"/>
                  <a:t>resulting from the interaction between two coils depends on currents: </a:t>
                </a:r>
                <a:r>
                  <a:rPr lang="en-US" i="1" dirty="0"/>
                  <a:t>I1 </a:t>
                </a:r>
                <a:r>
                  <a:rPr lang="en-US" dirty="0"/>
                  <a:t>in stationary coil, </a:t>
                </a:r>
                <a:r>
                  <a:rPr lang="en-US" i="1" dirty="0"/>
                  <a:t>I2 </a:t>
                </a:r>
                <a:r>
                  <a:rPr lang="en-US" dirty="0"/>
                  <a:t>in movable one and the phase shift between these currents: </a:t>
                </a:r>
              </a:p>
              <a:p>
                <a:pPr marL="109727" indent="0">
                  <a:buNone/>
                </a:pPr>
                <a14:m>
                  <m:oMathPara xmlns:m="http://schemas.openxmlformats.org/officeDocument/2006/math">
                    <m:oMathParaPr>
                      <m:jc m:val="centerGroup"/>
                    </m:oMathParaPr>
                    <m:oMath xmlns:m="http://schemas.openxmlformats.org/officeDocument/2006/math">
                      <m:r>
                        <a:rPr lang="en-US" i="1" dirty="0" smtClean="0">
                          <a:latin typeface="Cambria Math" charset="0"/>
                        </a:rPr>
                        <m:t>𝑀</m:t>
                      </m:r>
                      <m:r>
                        <a:rPr lang="en-US" i="1" dirty="0" smtClean="0">
                          <a:latin typeface="Cambria Math" charset="0"/>
                        </a:rPr>
                        <m:t> </m:t>
                      </m:r>
                      <m:r>
                        <a:rPr lang="en-US" i="1" dirty="0" smtClean="0">
                          <a:latin typeface="Cambria Math" charset="0"/>
                        </a:rPr>
                        <m:t>𝑐</m:t>
                      </m:r>
                      <m:sSub>
                        <m:sSubPr>
                          <m:ctrlPr>
                            <a:rPr lang="en-US" b="0" i="1" dirty="0" smtClean="0">
                              <a:latin typeface="Cambria Math" panose="02040503050406030204" pitchFamily="18" charset="0"/>
                            </a:rPr>
                          </m:ctrlPr>
                        </m:sSubPr>
                        <m:e>
                          <m:r>
                            <a:rPr lang="en-US" i="1" dirty="0" smtClean="0">
                              <a:latin typeface="Cambria Math" charset="0"/>
                            </a:rPr>
                            <m:t>𝐼</m:t>
                          </m:r>
                        </m:e>
                        <m:sub>
                          <m:r>
                            <a:rPr lang="en-US" i="1" dirty="0" smtClean="0">
                              <a:latin typeface="Cambria Math" charset="0"/>
                            </a:rPr>
                            <m:t>1</m:t>
                          </m:r>
                        </m:sub>
                      </m:sSub>
                      <m:sSub>
                        <m:sSubPr>
                          <m:ctrlPr>
                            <a:rPr lang="en-US" b="0" i="1" dirty="0" smtClean="0">
                              <a:latin typeface="Cambria Math" panose="02040503050406030204" pitchFamily="18" charset="0"/>
                            </a:rPr>
                          </m:ctrlPr>
                        </m:sSubPr>
                        <m:e>
                          <m:r>
                            <a:rPr lang="en-US" i="1" dirty="0" smtClean="0">
                              <a:latin typeface="Cambria Math" charset="0"/>
                            </a:rPr>
                            <m:t>𝐼</m:t>
                          </m:r>
                        </m:e>
                        <m:sub>
                          <m:r>
                            <a:rPr lang="en-US" i="1" dirty="0" smtClean="0">
                              <a:latin typeface="Cambria Math" charset="0"/>
                            </a:rPr>
                            <m:t>2</m:t>
                          </m:r>
                        </m:sub>
                      </m:sSub>
                      <m:r>
                        <a:rPr lang="en-US" i="1" dirty="0" smtClean="0">
                          <a:latin typeface="Cambria Math" charset="0"/>
                        </a:rPr>
                        <m:t> </m:t>
                      </m:r>
                      <m:r>
                        <m:rPr>
                          <m:sty m:val="p"/>
                        </m:rPr>
                        <a:rPr lang="en-US" i="1" dirty="0" smtClean="0">
                          <a:latin typeface="Cambria Math" charset="0"/>
                        </a:rPr>
                        <m:t>cos</m:t>
                      </m:r>
                      <m:r>
                        <a:rPr lang="en-US" b="0" i="1" dirty="0" smtClean="0">
                          <a:latin typeface="Cambria Math" charset="0"/>
                        </a:rPr>
                        <m:t>(</m:t>
                      </m:r>
                      <m:r>
                        <a:rPr lang="en-US" b="0" i="1" dirty="0" smtClean="0">
                          <a:latin typeface="Cambria Math" charset="0"/>
                        </a:rPr>
                        <m:t>𝜙</m:t>
                      </m:r>
                      <m:r>
                        <a:rPr lang="en-US" b="0" i="1" dirty="0" smtClean="0">
                          <a:latin typeface="Cambria Math" charset="0"/>
                        </a:rPr>
                        <m:t>)</m:t>
                      </m:r>
                    </m:oMath>
                  </m:oMathPara>
                </a14:m>
                <a:endParaRPr lang="en-US" dirty="0"/>
              </a:p>
              <a:p>
                <a:r>
                  <a:rPr lang="en-US" dirty="0"/>
                  <a:t>Thus if one coil is connected to the current and the second to the voltage we can directly measure the power, because </a:t>
                </a:r>
                <a14:m>
                  <m:oMath xmlns:m="http://schemas.openxmlformats.org/officeDocument/2006/math">
                    <m:r>
                      <a:rPr lang="en-US" i="1" dirty="0" smtClean="0">
                        <a:latin typeface="Cambria Math" charset="0"/>
                      </a:rPr>
                      <m:t>𝑃</m:t>
                    </m:r>
                    <m:r>
                      <a:rPr lang="en-US" i="1" dirty="0" smtClean="0">
                        <a:latin typeface="Cambria Math" charset="0"/>
                      </a:rPr>
                      <m:t>=</m:t>
                    </m:r>
                    <m:r>
                      <a:rPr lang="en-US" i="1" dirty="0" err="1">
                        <a:latin typeface="Cambria Math" charset="0"/>
                      </a:rPr>
                      <m:t>𝑈𝐼𝑐𝑜𝑠</m:t>
                    </m:r>
                    <m:r>
                      <a:rPr lang="en-US" b="0" i="1" dirty="0" smtClean="0">
                        <a:latin typeface="Cambria Math" charset="0"/>
                      </a:rPr>
                      <m:t>𝜙</m:t>
                    </m:r>
                  </m:oMath>
                </a14:m>
                <a:r>
                  <a:rPr lang="en-US" dirty="0"/>
                  <a:t> </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476847" y="4667003"/>
                <a:ext cx="5524648" cy="1919635"/>
              </a:xfrm>
              <a:blipFill rotWithShape="0">
                <a:blip r:embed="rId2"/>
                <a:stretch>
                  <a:fillRect t="-3822" r="-1544" b="-445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07819" y="1567295"/>
            <a:ext cx="7928362" cy="3099708"/>
          </a:xfrm>
          <a:prstGeom prst="rect">
            <a:avLst/>
          </a:prstGeom>
        </p:spPr>
      </p:pic>
      <p:pic>
        <p:nvPicPr>
          <p:cNvPr id="5" name="image79.png"/>
          <p:cNvPicPr>
            <a:picLocks noChangeAspect="1"/>
          </p:cNvPicPr>
          <p:nvPr/>
        </p:nvPicPr>
        <p:blipFill>
          <a:blip r:embed="rId4">
            <a:extLst/>
          </a:blip>
          <a:stretch>
            <a:fillRect/>
          </a:stretch>
        </p:blipFill>
        <p:spPr>
          <a:xfrm>
            <a:off x="785596" y="4030842"/>
            <a:ext cx="2396058" cy="2555796"/>
          </a:xfrm>
          <a:prstGeom prst="rect">
            <a:avLst/>
          </a:prstGeom>
          <a:ln w="12700">
            <a:miter lim="400000"/>
          </a:ln>
        </p:spPr>
      </p:pic>
    </p:spTree>
    <p:extLst>
      <p:ext uri="{BB962C8B-B14F-4D97-AF65-F5344CB8AC3E}">
        <p14:creationId xmlns:p14="http://schemas.microsoft.com/office/powerpoint/2010/main" val="190297758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Electrodynamic meters – </a:t>
            </a:r>
            <a:r>
              <a:rPr lang="en-US" b="1" dirty="0" err="1"/>
              <a:t>Wattmeters</a:t>
            </a:r>
            <a:r>
              <a:rPr lang="en-US" b="1" dirty="0"/>
              <a: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5146158" y="1686947"/>
                <a:ext cx="3855337" cy="2364785"/>
              </a:xfrm>
            </p:spPr>
            <p:txBody>
              <a:bodyPr>
                <a:normAutofit/>
              </a:bodyPr>
              <a:lstStyle/>
              <a:p>
                <a:r>
                  <a:rPr lang="en-US" dirty="0"/>
                  <a:t>In the voltage circuit there is usually introduced a series resistor </a:t>
                </a:r>
                <a:r>
                  <a:rPr lang="en-US" i="1" dirty="0"/>
                  <a:t>Rd</a:t>
                </a:r>
                <a:r>
                  <a:rPr lang="en-US" dirty="0"/>
                  <a:t>. Thus the torque can be calculated from the following equation: </a:t>
                </a:r>
              </a:p>
              <a:p>
                <a14:m>
                  <m:oMath xmlns:m="http://schemas.openxmlformats.org/officeDocument/2006/math">
                    <m:r>
                      <a:rPr lang="en-US" i="1" dirty="0" smtClean="0">
                        <a:latin typeface="Cambria Math" charset="0"/>
                      </a:rPr>
                      <m:t>𝑀</m:t>
                    </m:r>
                    <m:r>
                      <a:rPr lang="en-US" b="0" i="1" dirty="0" smtClean="0">
                        <a:latin typeface="Cambria Math" charset="0"/>
                      </a:rPr>
                      <m:t>=</m:t>
                    </m:r>
                    <m:f>
                      <m:fPr>
                        <m:ctrlPr>
                          <a:rPr lang="en-US" b="0" i="1" dirty="0" smtClean="0">
                            <a:latin typeface="Cambria Math" panose="02040503050406030204" pitchFamily="18" charset="0"/>
                          </a:rPr>
                        </m:ctrlPr>
                      </m:fPr>
                      <m:num>
                        <m:r>
                          <a:rPr lang="en-US" b="0" i="1" dirty="0" smtClean="0">
                            <a:latin typeface="Cambria Math" charset="0"/>
                          </a:rPr>
                          <m:t>𝑐</m:t>
                        </m:r>
                      </m:num>
                      <m:den>
                        <m:sSub>
                          <m:sSubPr>
                            <m:ctrlPr>
                              <a:rPr lang="en-US" b="0" i="1" dirty="0" smtClean="0">
                                <a:latin typeface="Cambria Math" panose="02040503050406030204" pitchFamily="18" charset="0"/>
                              </a:rPr>
                            </m:ctrlPr>
                          </m:sSubPr>
                          <m:e>
                            <m:r>
                              <a:rPr lang="en-US" b="0" i="1" dirty="0" smtClean="0">
                                <a:latin typeface="Cambria Math" charset="0"/>
                              </a:rPr>
                              <m:t>𝑅</m:t>
                            </m:r>
                          </m:e>
                          <m:sub>
                            <m:r>
                              <a:rPr lang="en-US" b="0" i="1" dirty="0" smtClean="0">
                                <a:latin typeface="Cambria Math" charset="0"/>
                              </a:rPr>
                              <m:t>𝑑</m:t>
                            </m:r>
                          </m:sub>
                        </m:sSub>
                      </m:den>
                    </m:f>
                    <m:r>
                      <a:rPr lang="en-US" i="1" dirty="0" err="1">
                        <a:latin typeface="Cambria Math" charset="0"/>
                      </a:rPr>
                      <m:t>𝑈</m:t>
                    </m:r>
                    <m:r>
                      <a:rPr lang="en-US" b="0" i="1" dirty="0" smtClean="0">
                        <a:latin typeface="Cambria Math" charset="0"/>
                      </a:rPr>
                      <m:t>𝐼</m:t>
                    </m:r>
                    <m:r>
                      <a:rPr lang="en-US" i="1" dirty="0" err="1">
                        <a:latin typeface="Cambria Math" charset="0"/>
                      </a:rPr>
                      <m:t>𝑐𝑜𝑠</m:t>
                    </m:r>
                    <m:r>
                      <a:rPr lang="en-US" b="0" i="1" dirty="0" smtClean="0">
                        <a:latin typeface="Cambria Math" charset="0"/>
                      </a:rPr>
                      <m:t>𝜙</m:t>
                    </m:r>
                    <m:r>
                      <a:rPr lang="en-US" b="0" i="1" dirty="0" smtClean="0">
                        <a:latin typeface="Cambria Math" charset="0"/>
                      </a:rPr>
                      <m:t>= </m:t>
                    </m:r>
                    <m:r>
                      <a:rPr lang="en-US" i="1" dirty="0" smtClean="0">
                        <a:latin typeface="Cambria Math" charset="0"/>
                      </a:rPr>
                      <m:t>𝑘</m:t>
                    </m:r>
                    <m:r>
                      <a:rPr lang="en-US" i="1" dirty="0" smtClean="0">
                        <a:latin typeface="Cambria Math" charset="0"/>
                        <a:ea typeface="Cambria Math" charset="0"/>
                        <a:cs typeface="Cambria Math" charset="0"/>
                      </a:rPr>
                      <m:t>∙</m:t>
                    </m:r>
                    <m:r>
                      <a:rPr lang="en-US" i="1" dirty="0">
                        <a:latin typeface="Cambria Math" charset="0"/>
                      </a:rPr>
                      <m:t>𝑃</m:t>
                    </m:r>
                    <m:r>
                      <a:rPr lang="en-US" i="1" dirty="0">
                        <a:latin typeface="Cambria Math" charset="0"/>
                      </a:rPr>
                      <m:t> </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5146158" y="1686947"/>
                <a:ext cx="3855337" cy="2364785"/>
              </a:xfrm>
              <a:blipFill rotWithShape="0">
                <a:blip r:embed="rId2"/>
                <a:stretch>
                  <a:fillRect t="-1804" b="-902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36206" y="1942128"/>
            <a:ext cx="4711700" cy="3289300"/>
          </a:xfrm>
          <a:prstGeom prst="rect">
            <a:avLst/>
          </a:prstGeom>
        </p:spPr>
      </p:pic>
      <p:pic>
        <p:nvPicPr>
          <p:cNvPr id="6" name="image79.png"/>
          <p:cNvPicPr>
            <a:picLocks noChangeAspect="1"/>
          </p:cNvPicPr>
          <p:nvPr/>
        </p:nvPicPr>
        <p:blipFill>
          <a:blip r:embed="rId4">
            <a:extLst/>
          </a:blip>
          <a:stretch>
            <a:fillRect/>
          </a:stretch>
        </p:blipFill>
        <p:spPr>
          <a:xfrm>
            <a:off x="6036118" y="4051732"/>
            <a:ext cx="2469929" cy="2634592"/>
          </a:xfrm>
          <a:prstGeom prst="rect">
            <a:avLst/>
          </a:prstGeom>
          <a:ln w="12700">
            <a:miter lim="400000"/>
          </a:ln>
        </p:spPr>
      </p:pic>
    </p:spTree>
    <p:extLst>
      <p:ext uri="{BB962C8B-B14F-4D97-AF65-F5344CB8AC3E}">
        <p14:creationId xmlns:p14="http://schemas.microsoft.com/office/powerpoint/2010/main" val="118419772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hape 1009"/>
          <p:cNvSpPr>
            <a:spLocks noGrp="1"/>
          </p:cNvSpPr>
          <p:nvPr>
            <p:ph type="title"/>
          </p:nvPr>
        </p:nvSpPr>
        <p:spPr>
          <a:prstGeom prst="rect">
            <a:avLst/>
          </a:prstGeom>
        </p:spPr>
        <p:txBody>
          <a:bodyPr/>
          <a:lstStyle/>
          <a:p>
            <a:r>
              <a:rPr lang="en-US" dirty="0" err="1"/>
              <a:t>Pwer</a:t>
            </a:r>
            <a:r>
              <a:rPr lang="en-US" dirty="0"/>
              <a:t> in DC Circuits: Ammeter and Voltmeter Method</a:t>
            </a:r>
            <a:endParaRPr dirty="0"/>
          </a:p>
        </p:txBody>
      </p:sp>
      <p:pic>
        <p:nvPicPr>
          <p:cNvPr id="1010" name="image76.png"/>
          <p:cNvPicPr>
            <a:picLocks noChangeAspect="1"/>
          </p:cNvPicPr>
          <p:nvPr/>
        </p:nvPicPr>
        <p:blipFill>
          <a:blip r:embed="rId2">
            <a:extLst/>
          </a:blip>
          <a:stretch>
            <a:fillRect/>
          </a:stretch>
        </p:blipFill>
        <p:spPr>
          <a:xfrm>
            <a:off x="702441" y="3965944"/>
            <a:ext cx="7644117" cy="2447926"/>
          </a:xfrm>
          <a:prstGeom prst="rect">
            <a:avLst/>
          </a:prstGeom>
          <a:ln w="12700">
            <a:miter lim="400000"/>
          </a:ln>
        </p:spPr>
      </p:pic>
      <p:sp>
        <p:nvSpPr>
          <p:cNvPr id="1011" name="Shape 1011"/>
          <p:cNvSpPr>
            <a:spLocks noGrp="1"/>
          </p:cNvSpPr>
          <p:nvPr>
            <p:ph type="body" sz="half" idx="1"/>
          </p:nvPr>
        </p:nvSpPr>
        <p:spPr>
          <a:xfrm>
            <a:off x="434181" y="1855867"/>
            <a:ext cx="8433372" cy="2110077"/>
          </a:xfrm>
          <a:prstGeom prst="rect">
            <a:avLst/>
          </a:prstGeom>
        </p:spPr>
        <p:txBody>
          <a:bodyPr/>
          <a:lstStyle/>
          <a:p>
            <a:pPr marL="342900" indent="-342900">
              <a:lnSpc>
                <a:spcPct val="90000"/>
              </a:lnSpc>
              <a:defRPr sz="2400"/>
            </a:pPr>
            <a:r>
              <a:rPr lang="en-US" dirty="0"/>
              <a:t>Two main arrangements:</a:t>
            </a:r>
          </a:p>
          <a:p>
            <a:pPr marL="889314" lvl="1" indent="-533400">
              <a:lnSpc>
                <a:spcPct val="90000"/>
              </a:lnSpc>
              <a:buFontTx/>
              <a:buAutoNum type="alphaLcParenR"/>
              <a:defRPr sz="2400"/>
            </a:pPr>
            <a:r>
              <a:rPr dirty="0"/>
              <a:t>Ammeter measures current which flow into the voltmeter and load</a:t>
            </a:r>
            <a:r>
              <a:rPr lang="en-US" dirty="0"/>
              <a:t>.</a:t>
            </a:r>
            <a:r>
              <a:rPr dirty="0"/>
              <a:t> </a:t>
            </a:r>
          </a:p>
          <a:p>
            <a:pPr marL="889314" lvl="1" indent="-533400">
              <a:lnSpc>
                <a:spcPct val="90000"/>
              </a:lnSpc>
              <a:buFontTx/>
              <a:buAutoNum type="alphaLcParenR"/>
              <a:defRPr sz="2400"/>
            </a:pPr>
            <a:r>
              <a:rPr dirty="0"/>
              <a:t>Voltmeter measures voltage drop across the ammeter in addition to that dropping across the load</a:t>
            </a:r>
            <a:r>
              <a:rPr lang="en-US" dirty="0"/>
              <a:t>.</a:t>
            </a:r>
            <a:endParaRPr dirty="0"/>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 name="image77.png"/>
          <p:cNvPicPr>
            <a:picLocks noChangeAspect="1"/>
          </p:cNvPicPr>
          <p:nvPr/>
        </p:nvPicPr>
        <p:blipFill rotWithShape="1">
          <a:blip r:embed="rId2">
            <a:extLst/>
          </a:blip>
          <a:srcRect l="47296" t="23830" r="1957" b="9999"/>
          <a:stretch/>
        </p:blipFill>
        <p:spPr>
          <a:xfrm>
            <a:off x="2328530" y="1686947"/>
            <a:ext cx="4635796" cy="4437406"/>
          </a:xfrm>
          <a:prstGeom prst="rect">
            <a:avLst/>
          </a:prstGeom>
          <a:ln w="12700">
            <a:miter lim="400000"/>
          </a:ln>
        </p:spPr>
      </p:pic>
      <p:sp>
        <p:nvSpPr>
          <p:cNvPr id="3" name="Shape 1009"/>
          <p:cNvSpPr>
            <a:spLocks noGrp="1"/>
          </p:cNvSpPr>
          <p:nvPr>
            <p:ph type="title"/>
          </p:nvPr>
        </p:nvSpPr>
        <p:spPr>
          <a:xfrm>
            <a:off x="457200" y="620146"/>
            <a:ext cx="8229600" cy="1066801"/>
          </a:xfrm>
          <a:prstGeom prst="rect">
            <a:avLst/>
          </a:prstGeom>
        </p:spPr>
        <p:txBody>
          <a:bodyPr/>
          <a:lstStyle/>
          <a:p>
            <a:r>
              <a:rPr lang="en-US" dirty="0" err="1"/>
              <a:t>Pwer</a:t>
            </a:r>
            <a:r>
              <a:rPr lang="en-US" dirty="0"/>
              <a:t> in DC Circuits: Ammeter and Voltmeter Method</a:t>
            </a:r>
            <a:endParaRPr dirty="0"/>
          </a:p>
        </p:txBody>
      </p:sp>
      <p:sp>
        <p:nvSpPr>
          <p:cNvPr id="5" name="Rounded Rectangle 4"/>
          <p:cNvSpPr/>
          <p:nvPr/>
        </p:nvSpPr>
        <p:spPr>
          <a:xfrm>
            <a:off x="3679110" y="6039292"/>
            <a:ext cx="1211867" cy="408618"/>
          </a:xfrm>
          <a:prstGeom prst="roundRect">
            <a:avLst/>
          </a:prstGeom>
          <a:solidFill>
            <a:srgbClr val="FFFFFF"/>
          </a:solidFill>
          <a:ln w="25400" cap="flat">
            <a:solidFill>
              <a:schemeClr val="accent1"/>
            </a:solidFill>
            <a:prstDash val="solid"/>
            <a:round/>
          </a:ln>
          <a:effectLst>
            <a:outerShdw blurRad="508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Correction</a:t>
            </a:r>
          </a:p>
        </p:txBody>
      </p:sp>
    </p:spTree>
    <p:extLst>
      <p:ext uri="{BB962C8B-B14F-4D97-AF65-F5344CB8AC3E}">
        <p14:creationId xmlns:p14="http://schemas.microsoft.com/office/powerpoint/2010/main" val="148788602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 name="image77.png"/>
          <p:cNvPicPr>
            <a:picLocks noChangeAspect="1"/>
          </p:cNvPicPr>
          <p:nvPr/>
        </p:nvPicPr>
        <p:blipFill rotWithShape="1">
          <a:blip r:embed="rId2">
            <a:extLst/>
          </a:blip>
          <a:srcRect t="24237" r="53196"/>
          <a:stretch/>
        </p:blipFill>
        <p:spPr>
          <a:xfrm>
            <a:off x="1308050" y="1594883"/>
            <a:ext cx="4869466" cy="5046122"/>
          </a:xfrm>
          <a:prstGeom prst="rect">
            <a:avLst/>
          </a:prstGeom>
          <a:ln w="12700">
            <a:miter lim="400000"/>
          </a:ln>
        </p:spPr>
      </p:pic>
      <p:sp>
        <p:nvSpPr>
          <p:cNvPr id="3" name="Shape 1009"/>
          <p:cNvSpPr>
            <a:spLocks noGrp="1"/>
          </p:cNvSpPr>
          <p:nvPr>
            <p:ph type="title"/>
          </p:nvPr>
        </p:nvSpPr>
        <p:spPr>
          <a:xfrm>
            <a:off x="457200" y="620146"/>
            <a:ext cx="8229600" cy="1066801"/>
          </a:xfrm>
          <a:prstGeom prst="rect">
            <a:avLst/>
          </a:prstGeom>
        </p:spPr>
        <p:txBody>
          <a:bodyPr/>
          <a:lstStyle/>
          <a:p>
            <a:r>
              <a:rPr lang="en-US" dirty="0" err="1"/>
              <a:t>Pwer</a:t>
            </a:r>
            <a:r>
              <a:rPr lang="en-US" dirty="0"/>
              <a:t> in DC Circuits: Ammeter and Voltmeter Method</a:t>
            </a:r>
            <a:endParaRPr dirty="0"/>
          </a:p>
        </p:txBody>
      </p:sp>
      <p:sp>
        <p:nvSpPr>
          <p:cNvPr id="2" name="Rounded Rectangle 1"/>
          <p:cNvSpPr/>
          <p:nvPr/>
        </p:nvSpPr>
        <p:spPr>
          <a:xfrm>
            <a:off x="5837519" y="5866882"/>
            <a:ext cx="1286295" cy="408618"/>
          </a:xfrm>
          <a:prstGeom prst="roundRect">
            <a:avLst/>
          </a:prstGeom>
          <a:solidFill>
            <a:srgbClr val="FFFFFF"/>
          </a:solidFill>
          <a:ln w="25400" cap="flat">
            <a:solidFill>
              <a:schemeClr val="accent1"/>
            </a:solidFill>
            <a:prstDash val="solid"/>
            <a:round/>
          </a:ln>
          <a:effectLst>
            <a:outerShdw blurRad="508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Correction</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p:cNvSpPr>
          <p:nvPr>
            <p:ph type="title"/>
          </p:nvPr>
        </p:nvSpPr>
        <p:spPr>
          <a:prstGeom prst="rect">
            <a:avLst/>
          </a:prstGeom>
        </p:spPr>
        <p:txBody>
          <a:bodyPr/>
          <a:lstStyle/>
          <a:p>
            <a:r>
              <a:rPr dirty="0"/>
              <a:t>Hall-power meter</a:t>
            </a:r>
          </a:p>
        </p:txBody>
      </p:sp>
      <p:sp>
        <p:nvSpPr>
          <p:cNvPr id="1021" name="Shape 1021"/>
          <p:cNvSpPr>
            <a:spLocks noGrp="1"/>
          </p:cNvSpPr>
          <p:nvPr>
            <p:ph type="body" sz="half" idx="1"/>
          </p:nvPr>
        </p:nvSpPr>
        <p:spPr>
          <a:xfrm>
            <a:off x="357561" y="1981199"/>
            <a:ext cx="4404939" cy="4442203"/>
          </a:xfrm>
          <a:prstGeom prst="rect">
            <a:avLst/>
          </a:prstGeom>
        </p:spPr>
        <p:txBody>
          <a:bodyPr/>
          <a:lstStyle/>
          <a:p>
            <a:pPr>
              <a:lnSpc>
                <a:spcPct val="80000"/>
              </a:lnSpc>
              <a:defRPr sz="2400"/>
            </a:pPr>
            <a:r>
              <a:rPr dirty="0"/>
              <a:t>Coil generates magnetic field which is proportional to load current</a:t>
            </a:r>
          </a:p>
          <a:p>
            <a:pPr>
              <a:lnSpc>
                <a:spcPct val="80000"/>
              </a:lnSpc>
              <a:defRPr sz="2400"/>
            </a:pPr>
            <a:r>
              <a:rPr dirty="0"/>
              <a:t>The sensor excitation current passes through R1 and is proportional to the load voltage</a:t>
            </a:r>
            <a:r>
              <a:rPr lang="en-US" dirty="0"/>
              <a:t>.</a:t>
            </a:r>
            <a:endParaRPr dirty="0"/>
          </a:p>
          <a:p>
            <a:pPr marL="256031" indent="-146303">
              <a:lnSpc>
                <a:spcPct val="80000"/>
              </a:lnSpc>
              <a:buSzTx/>
              <a:buNone/>
              <a:defRPr sz="2400"/>
            </a:pPr>
            <a:r>
              <a:rPr dirty="0"/>
              <a:t>	</a:t>
            </a:r>
            <a:r>
              <a:rPr dirty="0">
                <a:latin typeface="Wingdings"/>
                <a:ea typeface="Wingdings"/>
                <a:cs typeface="Wingdings"/>
                <a:sym typeface="Wingdings"/>
              </a:rPr>
              <a:t> </a:t>
            </a:r>
            <a:r>
              <a:rPr dirty="0"/>
              <a:t>Hall voltage is proportional to load power</a:t>
            </a:r>
          </a:p>
          <a:p>
            <a:pPr>
              <a:lnSpc>
                <a:spcPct val="80000"/>
              </a:lnSpc>
              <a:defRPr sz="2400"/>
            </a:pPr>
            <a:r>
              <a:rPr dirty="0"/>
              <a:t>Problems: offset and linearity</a:t>
            </a:r>
            <a:r>
              <a:rPr lang="en-US" dirty="0"/>
              <a:t>.</a:t>
            </a:r>
            <a:endParaRPr dirty="0"/>
          </a:p>
        </p:txBody>
      </p:sp>
      <p:pic>
        <p:nvPicPr>
          <p:cNvPr id="1022" name="image81.png"/>
          <p:cNvPicPr>
            <a:picLocks noChangeAspect="1"/>
          </p:cNvPicPr>
          <p:nvPr/>
        </p:nvPicPr>
        <p:blipFill>
          <a:blip r:embed="rId2">
            <a:extLst/>
          </a:blip>
          <a:stretch>
            <a:fillRect/>
          </a:stretch>
        </p:blipFill>
        <p:spPr>
          <a:xfrm>
            <a:off x="4914900" y="2000250"/>
            <a:ext cx="3695700" cy="1943100"/>
          </a:xfrm>
          <a:prstGeom prst="rect">
            <a:avLst/>
          </a:prstGeom>
          <a:ln w="12700">
            <a:miter lim="400000"/>
          </a:ln>
        </p:spPr>
      </p:pic>
      <p:pic>
        <p:nvPicPr>
          <p:cNvPr id="1023" name="image82.png"/>
          <p:cNvPicPr>
            <a:picLocks noChangeAspect="1"/>
          </p:cNvPicPr>
          <p:nvPr/>
        </p:nvPicPr>
        <p:blipFill>
          <a:blip r:embed="rId3">
            <a:extLst/>
          </a:blip>
          <a:stretch>
            <a:fillRect/>
          </a:stretch>
        </p:blipFill>
        <p:spPr>
          <a:xfrm>
            <a:off x="4929187" y="4286250"/>
            <a:ext cx="3667126" cy="1638300"/>
          </a:xfrm>
          <a:prstGeom prst="rect">
            <a:avLst/>
          </a:prstGeom>
          <a:ln w="12700">
            <a:miter lim="400000"/>
          </a:ln>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Shape 1025"/>
          <p:cNvSpPr>
            <a:spLocks noGrp="1"/>
          </p:cNvSpPr>
          <p:nvPr>
            <p:ph type="title"/>
          </p:nvPr>
        </p:nvSpPr>
        <p:spPr>
          <a:prstGeom prst="rect">
            <a:avLst/>
          </a:prstGeom>
        </p:spPr>
        <p:txBody>
          <a:bodyPr/>
          <a:lstStyle/>
          <a:p>
            <a:r>
              <a:t>Power (Energy) in AC circuits</a:t>
            </a:r>
          </a:p>
        </p:txBody>
      </p:sp>
      <p:sp>
        <p:nvSpPr>
          <p:cNvPr id="1026" name="Shape 1026"/>
          <p:cNvSpPr>
            <a:spLocks noGrp="1"/>
          </p:cNvSpPr>
          <p:nvPr>
            <p:ph type="body" idx="1"/>
          </p:nvPr>
        </p:nvSpPr>
        <p:spPr>
          <a:xfrm>
            <a:off x="401885" y="1981200"/>
            <a:ext cx="8244351" cy="4114800"/>
          </a:xfrm>
          <a:prstGeom prst="rect">
            <a:avLst/>
          </a:prstGeom>
        </p:spPr>
        <p:txBody>
          <a:bodyPr/>
          <a:lstStyle/>
          <a:p>
            <a:pPr>
              <a:lnSpc>
                <a:spcPct val="90000"/>
              </a:lnSpc>
              <a:defRPr sz="2400"/>
            </a:pPr>
            <a:r>
              <a:rPr dirty="0"/>
              <a:t>Can be measured:</a:t>
            </a:r>
          </a:p>
          <a:p>
            <a:pPr lvl="1">
              <a:lnSpc>
                <a:spcPct val="90000"/>
              </a:lnSpc>
              <a:defRPr sz="2400"/>
            </a:pPr>
            <a:r>
              <a:rPr dirty="0"/>
              <a:t>Ammeter-Voltmeter Method</a:t>
            </a:r>
          </a:p>
          <a:p>
            <a:pPr lvl="1">
              <a:lnSpc>
                <a:spcPct val="90000"/>
              </a:lnSpc>
              <a:defRPr sz="2400"/>
            </a:pPr>
            <a:r>
              <a:rPr dirty="0"/>
              <a:t>Dynamometer</a:t>
            </a:r>
          </a:p>
          <a:p>
            <a:pPr lvl="1">
              <a:lnSpc>
                <a:spcPct val="90000"/>
              </a:lnSpc>
              <a:defRPr sz="2400"/>
            </a:pPr>
            <a:r>
              <a:rPr dirty="0"/>
              <a:t>Hall Effect Meter</a:t>
            </a:r>
          </a:p>
          <a:p>
            <a:pPr lvl="1">
              <a:lnSpc>
                <a:spcPct val="90000"/>
              </a:lnSpc>
              <a:defRPr sz="2400"/>
            </a:pPr>
            <a:r>
              <a:rPr dirty="0"/>
              <a:t>Thermal Meters</a:t>
            </a:r>
          </a:p>
          <a:p>
            <a:pPr lvl="1">
              <a:lnSpc>
                <a:spcPct val="81000"/>
              </a:lnSpc>
            </a:pPr>
            <a:r>
              <a:rPr dirty="0"/>
              <a:t>Three Voltmeter Method</a:t>
            </a:r>
          </a:p>
          <a:p>
            <a:pPr lvl="1">
              <a:lnSpc>
                <a:spcPct val="81000"/>
              </a:lnSpc>
            </a:pPr>
            <a:r>
              <a:rPr dirty="0"/>
              <a:t>Three Ammeter Method</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p:cNvSpPr>
          <p:nvPr>
            <p:ph type="title"/>
          </p:nvPr>
        </p:nvSpPr>
        <p:spPr>
          <a:prstGeom prst="rect">
            <a:avLst/>
          </a:prstGeom>
        </p:spPr>
        <p:txBody>
          <a:bodyPr/>
          <a:lstStyle/>
          <a:p>
            <a:r>
              <a:t>Power (Energy) in AC circuits</a:t>
            </a:r>
          </a:p>
        </p:txBody>
      </p:sp>
      <p:sp>
        <p:nvSpPr>
          <p:cNvPr id="1029" name="Shape 1029"/>
          <p:cNvSpPr>
            <a:spLocks noGrp="1"/>
          </p:cNvSpPr>
          <p:nvPr>
            <p:ph type="body" sz="half" idx="1"/>
          </p:nvPr>
        </p:nvSpPr>
        <p:spPr>
          <a:xfrm>
            <a:off x="162051" y="1371600"/>
            <a:ext cx="3733822" cy="4114801"/>
          </a:xfrm>
          <a:prstGeom prst="rect">
            <a:avLst/>
          </a:prstGeom>
        </p:spPr>
        <p:txBody>
          <a:bodyPr/>
          <a:lstStyle/>
          <a:p>
            <a:pPr>
              <a:lnSpc>
                <a:spcPct val="90000"/>
              </a:lnSpc>
              <a:defRPr sz="2400"/>
            </a:pPr>
            <a:r>
              <a:rPr dirty="0"/>
              <a:t>Instantaneous power (time dependence)</a:t>
            </a:r>
          </a:p>
          <a:p>
            <a:pPr>
              <a:lnSpc>
                <a:spcPct val="90000"/>
              </a:lnSpc>
              <a:defRPr sz="2400"/>
            </a:pPr>
            <a:r>
              <a:rPr dirty="0"/>
              <a:t>Mean power (usually the most interesting)</a:t>
            </a:r>
          </a:p>
          <a:p>
            <a:pPr>
              <a:lnSpc>
                <a:spcPct val="90000"/>
              </a:lnSpc>
              <a:defRPr sz="2400"/>
            </a:pPr>
            <a:r>
              <a:rPr dirty="0"/>
              <a:t>Real power (active work), reactive power, apparent power</a:t>
            </a:r>
          </a:p>
          <a:p>
            <a:pPr>
              <a:lnSpc>
                <a:spcPct val="90000"/>
              </a:lnSpc>
              <a:defRPr sz="2400"/>
            </a:pPr>
            <a:r>
              <a:rPr dirty="0"/>
              <a:t>Measures can be done same way as DC circuit (single-phase)</a:t>
            </a:r>
          </a:p>
        </p:txBody>
      </p:sp>
      <p:pic>
        <p:nvPicPr>
          <p:cNvPr id="1030" name="image83.pdf"/>
          <p:cNvPicPr>
            <a:picLocks noChangeAspect="1"/>
          </p:cNvPicPr>
          <p:nvPr/>
        </p:nvPicPr>
        <p:blipFill>
          <a:blip r:embed="rId2">
            <a:extLst/>
          </a:blip>
          <a:stretch>
            <a:fillRect/>
          </a:stretch>
        </p:blipFill>
        <p:spPr>
          <a:xfrm>
            <a:off x="4973741" y="1371599"/>
            <a:ext cx="2833689" cy="657226"/>
          </a:xfrm>
          <a:prstGeom prst="rect">
            <a:avLst/>
          </a:prstGeom>
          <a:ln w="12700">
            <a:miter lim="400000"/>
          </a:ln>
        </p:spPr>
      </p:pic>
      <p:pic>
        <p:nvPicPr>
          <p:cNvPr id="1031" name="image84.pdf"/>
          <p:cNvPicPr>
            <a:picLocks noChangeAspect="1"/>
          </p:cNvPicPr>
          <p:nvPr/>
        </p:nvPicPr>
        <p:blipFill>
          <a:blip r:embed="rId3">
            <a:extLst/>
          </a:blip>
          <a:stretch>
            <a:fillRect/>
          </a:stretch>
        </p:blipFill>
        <p:spPr>
          <a:xfrm>
            <a:off x="5043623" y="1730718"/>
            <a:ext cx="2363789" cy="1247776"/>
          </a:xfrm>
          <a:prstGeom prst="rect">
            <a:avLst/>
          </a:prstGeom>
          <a:ln w="12700">
            <a:miter lim="400000"/>
          </a:ln>
        </p:spPr>
      </p:pic>
      <p:pic>
        <p:nvPicPr>
          <p:cNvPr id="1032" name="image85.pdf"/>
          <p:cNvPicPr>
            <a:picLocks noChangeAspect="1"/>
          </p:cNvPicPr>
          <p:nvPr/>
        </p:nvPicPr>
        <p:blipFill>
          <a:blip r:embed="rId4">
            <a:extLst/>
          </a:blip>
          <a:stretch>
            <a:fillRect/>
          </a:stretch>
        </p:blipFill>
        <p:spPr>
          <a:xfrm>
            <a:off x="4986441" y="2875488"/>
            <a:ext cx="2808289" cy="663576"/>
          </a:xfrm>
          <a:prstGeom prst="rect">
            <a:avLst/>
          </a:prstGeom>
          <a:ln w="12700">
            <a:miter lim="400000"/>
          </a:ln>
        </p:spPr>
      </p:pic>
      <p:pic>
        <p:nvPicPr>
          <p:cNvPr id="1033" name="image86.pdf"/>
          <p:cNvPicPr>
            <a:picLocks noChangeAspect="1"/>
          </p:cNvPicPr>
          <p:nvPr/>
        </p:nvPicPr>
        <p:blipFill>
          <a:blip r:embed="rId5">
            <a:extLst/>
          </a:blip>
          <a:stretch>
            <a:fillRect/>
          </a:stretch>
        </p:blipFill>
        <p:spPr>
          <a:xfrm>
            <a:off x="4950722" y="3523188"/>
            <a:ext cx="2879726" cy="688976"/>
          </a:xfrm>
          <a:prstGeom prst="rect">
            <a:avLst/>
          </a:prstGeom>
          <a:ln w="12700">
            <a:miter lim="400000"/>
          </a:ln>
        </p:spPr>
      </p:pic>
      <p:pic>
        <p:nvPicPr>
          <p:cNvPr id="1034" name="image87.pdf"/>
          <p:cNvPicPr>
            <a:picLocks noChangeAspect="1"/>
          </p:cNvPicPr>
          <p:nvPr/>
        </p:nvPicPr>
        <p:blipFill>
          <a:blip r:embed="rId6">
            <a:extLst/>
          </a:blip>
          <a:stretch>
            <a:fillRect/>
          </a:stretch>
        </p:blipFill>
        <p:spPr>
          <a:xfrm>
            <a:off x="4950722" y="4170888"/>
            <a:ext cx="2736851" cy="860426"/>
          </a:xfrm>
          <a:prstGeom prst="rect">
            <a:avLst/>
          </a:prstGeom>
          <a:ln w="12700">
            <a:miter lim="400000"/>
          </a:ln>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p:cNvSpPr>
          <p:nvPr>
            <p:ph type="title"/>
          </p:nvPr>
        </p:nvSpPr>
        <p:spPr>
          <a:prstGeom prst="rect">
            <a:avLst/>
          </a:prstGeom>
        </p:spPr>
        <p:txBody>
          <a:bodyPr/>
          <a:lstStyle>
            <a:lvl1pPr>
              <a:defRPr sz="4000"/>
            </a:lvl1pPr>
          </a:lstStyle>
          <a:p>
            <a:r>
              <a:rPr dirty="0"/>
              <a:t>Low- and Medium-Frequency Power Measurements</a:t>
            </a:r>
          </a:p>
        </p:txBody>
      </p:sp>
      <p:sp>
        <p:nvSpPr>
          <p:cNvPr id="1037" name="Shape 1037"/>
          <p:cNvSpPr>
            <a:spLocks noGrp="1"/>
          </p:cNvSpPr>
          <p:nvPr>
            <p:ph type="body" sz="half" idx="1"/>
          </p:nvPr>
        </p:nvSpPr>
        <p:spPr>
          <a:prstGeom prst="rect">
            <a:avLst/>
          </a:prstGeom>
        </p:spPr>
        <p:txBody>
          <a:bodyPr/>
          <a:lstStyle/>
          <a:p>
            <a:pPr>
              <a:lnSpc>
                <a:spcPct val="81000"/>
              </a:lnSpc>
              <a:defRPr sz="2800"/>
            </a:pPr>
            <a:r>
              <a:rPr dirty="0"/>
              <a:t>Three-Voltmeter Method</a:t>
            </a:r>
          </a:p>
          <a:p>
            <a:pPr lvl="1">
              <a:lnSpc>
                <a:spcPct val="81000"/>
              </a:lnSpc>
              <a:defRPr sz="2400"/>
            </a:pPr>
            <a:r>
              <a:rPr dirty="0"/>
              <a:t>Single-phase arrangements</a:t>
            </a:r>
          </a:p>
          <a:p>
            <a:pPr lvl="1">
              <a:lnSpc>
                <a:spcPct val="81000"/>
              </a:lnSpc>
              <a:defRPr sz="2400"/>
            </a:pPr>
            <a:r>
              <a:rPr dirty="0"/>
              <a:t>Power in load can be measured using a non-inductive resistor and measuring the three voltage</a:t>
            </a:r>
          </a:p>
          <a:p>
            <a:pPr lvl="1">
              <a:lnSpc>
                <a:spcPct val="81000"/>
              </a:lnSpc>
              <a:defRPr sz="2400"/>
            </a:pPr>
            <a:r>
              <a:rPr dirty="0"/>
              <a:t>Also in DC circuits</a:t>
            </a:r>
          </a:p>
        </p:txBody>
      </p:sp>
      <p:pic>
        <p:nvPicPr>
          <p:cNvPr id="1038" name="image90.png"/>
          <p:cNvPicPr>
            <a:picLocks noChangeAspect="1"/>
          </p:cNvPicPr>
          <p:nvPr/>
        </p:nvPicPr>
        <p:blipFill>
          <a:blip r:embed="rId2">
            <a:extLst/>
          </a:blip>
          <a:stretch>
            <a:fillRect/>
          </a:stretch>
        </p:blipFill>
        <p:spPr>
          <a:xfrm>
            <a:off x="5435600" y="4076700"/>
            <a:ext cx="2681289" cy="1395413"/>
          </a:xfrm>
          <a:prstGeom prst="rect">
            <a:avLst/>
          </a:prstGeom>
          <a:ln w="12700">
            <a:miter lim="400000"/>
          </a:ln>
        </p:spPr>
      </p:pic>
      <p:pic>
        <p:nvPicPr>
          <p:cNvPr id="1039" name="image89.pdf"/>
          <p:cNvPicPr>
            <a:picLocks noChangeAspect="1"/>
          </p:cNvPicPr>
          <p:nvPr/>
        </p:nvPicPr>
        <p:blipFill>
          <a:blip r:embed="rId3">
            <a:extLst/>
          </a:blip>
          <a:stretch>
            <a:fillRect/>
          </a:stretch>
        </p:blipFill>
        <p:spPr>
          <a:xfrm>
            <a:off x="5292725" y="2781300"/>
            <a:ext cx="2879725" cy="93980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p:nvPr>
        </p:nvSpPr>
        <p:spPr>
          <a:xfrm>
            <a:off x="457200" y="579978"/>
            <a:ext cx="8229600" cy="533403"/>
          </a:xfrm>
          <a:prstGeom prst="rect">
            <a:avLst/>
          </a:prstGeom>
        </p:spPr>
        <p:txBody>
          <a:bodyPr/>
          <a:lstStyle>
            <a:lvl1pPr algn="ctr">
              <a:defRPr sz="2800" u="sng">
                <a:solidFill>
                  <a:srgbClr val="934C22"/>
                </a:solidFill>
              </a:defRPr>
            </a:lvl1pPr>
          </a:lstStyle>
          <a:p>
            <a:r>
              <a:t>CONTROLLING TORQUE</a:t>
            </a:r>
          </a:p>
        </p:txBody>
      </p:sp>
      <p:sp>
        <p:nvSpPr>
          <p:cNvPr id="342" name="Shape 342"/>
          <p:cNvSpPr>
            <a:spLocks noGrp="1"/>
          </p:cNvSpPr>
          <p:nvPr>
            <p:ph type="body" idx="1"/>
          </p:nvPr>
        </p:nvSpPr>
        <p:spPr>
          <a:xfrm>
            <a:off x="152400" y="1382695"/>
            <a:ext cx="8839200" cy="5334449"/>
          </a:xfrm>
          <a:prstGeom prst="rect">
            <a:avLst/>
          </a:prstGeom>
        </p:spPr>
        <p:txBody>
          <a:bodyPr/>
          <a:lstStyle/>
          <a:p>
            <a:pPr marL="314552" indent="-204824">
              <a:lnSpc>
                <a:spcPct val="90000"/>
              </a:lnSpc>
              <a:spcBef>
                <a:spcPts val="1500"/>
              </a:spcBef>
              <a:buFontTx/>
              <a:buChar char="-"/>
              <a:defRPr>
                <a:solidFill>
                  <a:srgbClr val="68462E"/>
                </a:solidFill>
              </a:defRPr>
            </a:pPr>
            <a:r>
              <a:t>The magnitude of the moving system would be some what indefinite under the influence of deflecting torque, unless the controlling torque existed to oppose the deflecting torque</a:t>
            </a:r>
            <a:r>
              <a:rPr>
                <a:solidFill>
                  <a:srgbClr val="2B4A5E"/>
                </a:solidFill>
              </a:rPr>
              <a:t>.</a:t>
            </a:r>
          </a:p>
          <a:p>
            <a:pPr marL="323086" lvl="3" indent="-213358">
              <a:lnSpc>
                <a:spcPct val="90000"/>
              </a:lnSpc>
              <a:spcBef>
                <a:spcPts val="1500"/>
              </a:spcBef>
              <a:buFontTx/>
              <a:buChar char="-"/>
              <a:defRPr>
                <a:solidFill>
                  <a:schemeClr val="accent1"/>
                </a:solidFill>
              </a:defRPr>
            </a:pPr>
            <a:r>
              <a:t>When current flows, the springs wind up as the coil rotates, and the force they exert on the coil increases</a:t>
            </a:r>
            <a:endParaRPr sz="2200"/>
          </a:p>
          <a:p>
            <a:pPr marL="314552" indent="-204824">
              <a:lnSpc>
                <a:spcPct val="90000"/>
              </a:lnSpc>
              <a:spcBef>
                <a:spcPts val="1500"/>
              </a:spcBef>
              <a:buFontTx/>
              <a:buChar char="-"/>
              <a:defRPr>
                <a:solidFill>
                  <a:srgbClr val="2B4A5E"/>
                </a:solidFill>
              </a:defRPr>
            </a:pPr>
            <a:r>
              <a:t>The coil and pointer stop rotating when the controlling force becomes equal to the deflecting force.</a:t>
            </a:r>
          </a:p>
          <a:p>
            <a:pPr marL="314552" indent="-204824">
              <a:lnSpc>
                <a:spcPct val="90000"/>
              </a:lnSpc>
              <a:spcBef>
                <a:spcPts val="1500"/>
              </a:spcBef>
              <a:buFontTx/>
              <a:buChar char="-"/>
              <a:defRPr>
                <a:solidFill>
                  <a:srgbClr val="2B4A5E"/>
                </a:solidFill>
              </a:defRPr>
            </a:pPr>
            <a:r>
              <a:t>It increases with increase in deflection of moving system.</a:t>
            </a:r>
          </a:p>
          <a:p>
            <a:pPr marL="314552" indent="-204824">
              <a:lnSpc>
                <a:spcPct val="90000"/>
              </a:lnSpc>
              <a:spcBef>
                <a:spcPts val="1500"/>
              </a:spcBef>
              <a:buFontTx/>
              <a:buChar char="-"/>
              <a:defRPr>
                <a:solidFill>
                  <a:srgbClr val="783A7A"/>
                </a:solidFill>
              </a:defRPr>
            </a:pPr>
            <a:r>
              <a:t>Under the influence of controlling torque the pointer will return to its zero position on removing the source producing the deflecting torque.</a:t>
            </a:r>
          </a:p>
          <a:p>
            <a:pPr marL="314552" indent="-204824">
              <a:lnSpc>
                <a:spcPct val="90000"/>
              </a:lnSpc>
              <a:spcBef>
                <a:spcPts val="1500"/>
              </a:spcBef>
              <a:buFontTx/>
              <a:buChar char="-"/>
              <a:defRPr>
                <a:solidFill>
                  <a:srgbClr val="161616"/>
                </a:solidFill>
              </a:defRPr>
            </a:pPr>
            <a:r>
              <a:t>Without controlling torque the pointer will swing at its maximum position &amp; will not return to zero after removing the source.</a:t>
            </a:r>
          </a:p>
          <a:p>
            <a:pPr marL="314552" indent="-204824">
              <a:lnSpc>
                <a:spcPct val="135000"/>
              </a:lnSpc>
              <a:buFontTx/>
              <a:buChar char="-"/>
              <a:defRPr b="1">
                <a:solidFill>
                  <a:srgbClr val="2B4A5E"/>
                </a:solidFill>
              </a:defRPr>
            </a:pPr>
            <a:r>
              <a:t>Controlling torque is produced either by spring or gravity control.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4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4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4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4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342">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3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Shape 1041"/>
          <p:cNvSpPr>
            <a:spLocks noGrp="1"/>
          </p:cNvSpPr>
          <p:nvPr>
            <p:ph type="title"/>
          </p:nvPr>
        </p:nvSpPr>
        <p:spPr>
          <a:prstGeom prst="rect">
            <a:avLst/>
          </a:prstGeom>
        </p:spPr>
        <p:txBody>
          <a:bodyPr/>
          <a:lstStyle>
            <a:lvl1pPr>
              <a:defRPr sz="4000"/>
            </a:lvl1pPr>
          </a:lstStyle>
          <a:p>
            <a:r>
              <a:t>Low- and Medium-Frequency Power Measurements</a:t>
            </a:r>
          </a:p>
        </p:txBody>
      </p:sp>
      <p:sp>
        <p:nvSpPr>
          <p:cNvPr id="1042" name="Shape 1042"/>
          <p:cNvSpPr>
            <a:spLocks noGrp="1"/>
          </p:cNvSpPr>
          <p:nvPr>
            <p:ph type="body" sz="half" idx="1"/>
          </p:nvPr>
        </p:nvSpPr>
        <p:spPr>
          <a:prstGeom prst="rect">
            <a:avLst/>
          </a:prstGeom>
        </p:spPr>
        <p:txBody>
          <a:bodyPr/>
          <a:lstStyle/>
          <a:p>
            <a:pPr>
              <a:lnSpc>
                <a:spcPct val="81000"/>
              </a:lnSpc>
              <a:defRPr sz="2800"/>
            </a:pPr>
            <a:r>
              <a:rPr dirty="0"/>
              <a:t>Three-Ammeter Method</a:t>
            </a:r>
          </a:p>
          <a:p>
            <a:pPr lvl="1">
              <a:lnSpc>
                <a:spcPct val="81000"/>
              </a:lnSpc>
              <a:defRPr sz="2400"/>
            </a:pPr>
            <a:r>
              <a:rPr dirty="0"/>
              <a:t>Single-phase arrangements</a:t>
            </a:r>
          </a:p>
          <a:p>
            <a:pPr lvl="1">
              <a:lnSpc>
                <a:spcPct val="81000"/>
              </a:lnSpc>
              <a:defRPr sz="2400"/>
            </a:pPr>
            <a:r>
              <a:rPr dirty="0"/>
              <a:t>Power in load can be measured using a non-inductive resistor and measuring the three currents</a:t>
            </a:r>
          </a:p>
          <a:p>
            <a:pPr lvl="1">
              <a:lnSpc>
                <a:spcPct val="81000"/>
              </a:lnSpc>
              <a:defRPr sz="2400"/>
            </a:pPr>
            <a:r>
              <a:rPr dirty="0"/>
              <a:t>Also in DC circuits</a:t>
            </a:r>
          </a:p>
        </p:txBody>
      </p:sp>
      <p:pic>
        <p:nvPicPr>
          <p:cNvPr id="1043" name="pasted-image.png"/>
          <p:cNvPicPr>
            <a:picLocks noChangeAspect="1"/>
          </p:cNvPicPr>
          <p:nvPr/>
        </p:nvPicPr>
        <p:blipFill>
          <a:blip r:embed="rId2">
            <a:extLst/>
          </a:blip>
          <a:stretch>
            <a:fillRect/>
          </a:stretch>
        </p:blipFill>
        <p:spPr>
          <a:xfrm>
            <a:off x="5071109" y="1664962"/>
            <a:ext cx="3063241" cy="2664476"/>
          </a:xfrm>
          <a:prstGeom prst="rect">
            <a:avLst/>
          </a:prstGeom>
          <a:ln w="12700">
            <a:miter lim="400000"/>
          </a:ln>
        </p:spPr>
      </p:pic>
      <p:pic>
        <p:nvPicPr>
          <p:cNvPr id="1044" name="MathTypeImage.pdf"/>
          <p:cNvPicPr>
            <a:picLocks noChangeAspect="1"/>
          </p:cNvPicPr>
          <p:nvPr/>
        </p:nvPicPr>
        <p:blipFill>
          <a:blip r:embed="rId3">
            <a:extLst/>
          </a:blip>
          <a:stretch>
            <a:fillRect/>
          </a:stretch>
        </p:blipFill>
        <p:spPr>
          <a:xfrm>
            <a:off x="4514850" y="3346450"/>
            <a:ext cx="114300" cy="406400"/>
          </a:xfrm>
          <a:prstGeom prst="rect">
            <a:avLst/>
          </a:prstGeom>
          <a:ln w="12700">
            <a:miter lim="400000"/>
          </a:ln>
        </p:spPr>
      </p:pic>
      <p:pic>
        <p:nvPicPr>
          <p:cNvPr id="1045" name="pasted-image.pdf"/>
          <p:cNvPicPr>
            <a:picLocks noChangeAspect="1"/>
          </p:cNvPicPr>
          <p:nvPr/>
        </p:nvPicPr>
        <p:blipFill>
          <a:blip r:embed="rId4">
            <a:extLst/>
          </a:blip>
          <a:stretch>
            <a:fillRect/>
          </a:stretch>
        </p:blipFill>
        <p:spPr>
          <a:xfrm>
            <a:off x="5314721" y="5594681"/>
            <a:ext cx="2576017" cy="1024201"/>
          </a:xfrm>
          <a:prstGeom prst="rect">
            <a:avLst/>
          </a:prstGeom>
          <a:ln w="12700">
            <a:miter lim="400000"/>
          </a:ln>
        </p:spPr>
      </p:pic>
      <p:pic>
        <p:nvPicPr>
          <p:cNvPr id="1046" name="pasted-image.pdf"/>
          <p:cNvPicPr>
            <a:picLocks noChangeAspect="1"/>
          </p:cNvPicPr>
          <p:nvPr/>
        </p:nvPicPr>
        <p:blipFill>
          <a:blip r:embed="rId5">
            <a:extLst/>
          </a:blip>
          <a:stretch>
            <a:fillRect/>
          </a:stretch>
        </p:blipFill>
        <p:spPr>
          <a:xfrm>
            <a:off x="5181600" y="4475776"/>
            <a:ext cx="2620530" cy="972568"/>
          </a:xfrm>
          <a:prstGeom prst="rect">
            <a:avLst/>
          </a:prstGeom>
          <a:ln w="12700">
            <a:miter lim="400000"/>
          </a:ln>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Shape 1048"/>
          <p:cNvSpPr>
            <a:spLocks noGrp="1"/>
          </p:cNvSpPr>
          <p:nvPr>
            <p:ph type="title" idx="4294967295"/>
          </p:nvPr>
        </p:nvSpPr>
        <p:spPr>
          <a:xfrm>
            <a:off x="-2" y="1824036"/>
            <a:ext cx="9144004" cy="1470027"/>
          </a:xfrm>
          <a:prstGeom prst="rect">
            <a:avLst/>
          </a:prstGeom>
        </p:spPr>
        <p:txBody>
          <a:bodyPr anchor="b"/>
          <a:lstStyle/>
          <a:p>
            <a:pPr algn="ctr" defTabSz="768094">
              <a:defRPr sz="3600" u="sng">
                <a:solidFill>
                  <a:srgbClr val="FFFFFF"/>
                </a:solidFill>
              </a:defRPr>
            </a:pPr>
            <a:r>
              <a:t>LECTURE 3 B (Part 2)</a:t>
            </a:r>
          </a:p>
          <a:p>
            <a:pPr algn="ctr" defTabSz="768094">
              <a:defRPr sz="3600" u="sng">
                <a:solidFill>
                  <a:srgbClr val="FFFFFF"/>
                </a:solidFill>
              </a:defRPr>
            </a:pPr>
            <a:r>
              <a:t>MEASUREMENT OF 3-PHASE ENERGY/POWER </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p:cNvSpPr>
          <p:nvPr>
            <p:ph type="title"/>
          </p:nvPr>
        </p:nvSpPr>
        <p:spPr>
          <a:prstGeom prst="rect">
            <a:avLst/>
          </a:prstGeom>
        </p:spPr>
        <p:txBody>
          <a:bodyPr/>
          <a:lstStyle/>
          <a:p>
            <a:r>
              <a:t>Line-Frequency Power Measurements</a:t>
            </a:r>
          </a:p>
        </p:txBody>
      </p:sp>
      <p:sp>
        <p:nvSpPr>
          <p:cNvPr id="1051" name="Shape 1051"/>
          <p:cNvSpPr>
            <a:spLocks noGrp="1"/>
          </p:cNvSpPr>
          <p:nvPr>
            <p:ph type="body" idx="1"/>
          </p:nvPr>
        </p:nvSpPr>
        <p:spPr>
          <a:xfrm>
            <a:off x="457200" y="1598299"/>
            <a:ext cx="8229600" cy="4976238"/>
          </a:xfrm>
          <a:prstGeom prst="rect">
            <a:avLst/>
          </a:prstGeom>
        </p:spPr>
        <p:txBody>
          <a:bodyPr/>
          <a:lstStyle/>
          <a:p>
            <a:r>
              <a:rPr dirty="0"/>
              <a:t>Polyphase Power Measurements</a:t>
            </a:r>
          </a:p>
          <a:p>
            <a:pPr lvl="1"/>
            <a:r>
              <a:rPr dirty="0"/>
              <a:t>Three-phase systems are most commonly used in industrial applications</a:t>
            </a:r>
          </a:p>
          <a:p>
            <a:pPr lvl="1"/>
            <a:r>
              <a:rPr dirty="0"/>
              <a:t> Energy and power generation and distribution</a:t>
            </a:r>
          </a:p>
          <a:p>
            <a:pPr lvl="1"/>
            <a:r>
              <a:rPr dirty="0"/>
              <a:t>“Real power for consumer”</a:t>
            </a:r>
          </a:p>
          <a:p>
            <a:pPr lvl="1"/>
            <a:r>
              <a:rPr dirty="0"/>
              <a:t>Reactive power also important (loading) </a:t>
            </a:r>
          </a:p>
          <a:p>
            <a:pPr lvl="1"/>
            <a:r>
              <a:rPr dirty="0"/>
              <a:t>Power can measured several ways</a:t>
            </a:r>
          </a:p>
          <a:p>
            <a:pPr lvl="1"/>
            <a:r>
              <a:rPr dirty="0"/>
              <a:t>Power factor</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title"/>
          </p:nvPr>
        </p:nvSpPr>
        <p:spPr>
          <a:prstGeom prst="rect">
            <a:avLst/>
          </a:prstGeom>
        </p:spPr>
        <p:txBody>
          <a:bodyPr/>
          <a:lstStyle/>
          <a:p>
            <a:r>
              <a:t>Line-Frequency Power Measurements (2)</a:t>
            </a:r>
          </a:p>
        </p:txBody>
      </p:sp>
      <p:sp>
        <p:nvSpPr>
          <p:cNvPr id="1054" name="Shape 1054"/>
          <p:cNvSpPr>
            <a:spLocks noGrp="1"/>
          </p:cNvSpPr>
          <p:nvPr>
            <p:ph type="body" idx="1"/>
          </p:nvPr>
        </p:nvSpPr>
        <p:spPr>
          <a:xfrm>
            <a:off x="457200" y="1598299"/>
            <a:ext cx="8229600" cy="4976238"/>
          </a:xfrm>
          <a:prstGeom prst="rect">
            <a:avLst/>
          </a:prstGeom>
        </p:spPr>
        <p:txBody>
          <a:bodyPr/>
          <a:lstStyle/>
          <a:p>
            <a:pPr marL="609600" indent="-609600">
              <a:defRPr sz="2800"/>
            </a:pPr>
            <a:r>
              <a:rPr dirty="0"/>
              <a:t>Four (main) different cases which affects to the measurement arrangements:</a:t>
            </a:r>
          </a:p>
          <a:p>
            <a:pPr marL="990600" lvl="1" indent="-533400">
              <a:buFontTx/>
              <a:buAutoNum type="arabicPeriod"/>
              <a:defRPr sz="2400"/>
            </a:pPr>
            <a:r>
              <a:rPr dirty="0"/>
              <a:t>Symmetrical load with neutral conductor</a:t>
            </a:r>
          </a:p>
          <a:p>
            <a:pPr marL="990600" lvl="1" indent="-533400">
              <a:buFontTx/>
              <a:buAutoNum type="arabicPeriod"/>
              <a:defRPr sz="2400"/>
            </a:pPr>
            <a:r>
              <a:rPr dirty="0"/>
              <a:t>Symmetrical load without neutral conductor</a:t>
            </a:r>
          </a:p>
          <a:p>
            <a:pPr marL="990600" lvl="1" indent="-533400">
              <a:buFontTx/>
              <a:buAutoNum type="arabicPeriod"/>
              <a:defRPr sz="2400"/>
            </a:pPr>
            <a:r>
              <a:rPr dirty="0"/>
              <a:t>Unsymmetrical load with neutral conductor</a:t>
            </a:r>
          </a:p>
          <a:p>
            <a:pPr marL="990600" lvl="1" indent="-533400">
              <a:buFontTx/>
              <a:buAutoNum type="arabicPeriod"/>
              <a:defRPr sz="2400"/>
            </a:pPr>
            <a:r>
              <a:rPr dirty="0"/>
              <a:t>Unsymmetrical load without neutral conductor</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p:cNvSpPr>
          <p:nvPr>
            <p:ph type="title"/>
          </p:nvPr>
        </p:nvSpPr>
        <p:spPr>
          <a:prstGeom prst="rect">
            <a:avLst/>
          </a:prstGeom>
        </p:spPr>
        <p:txBody>
          <a:bodyPr/>
          <a:lstStyle>
            <a:lvl1pPr defTabSz="457200">
              <a:defRPr sz="2700" b="1">
                <a:solidFill>
                  <a:srgbClr val="505050"/>
                </a:solidFill>
                <a:latin typeface="Verdana"/>
                <a:ea typeface="Verdana"/>
                <a:cs typeface="Verdana"/>
                <a:sym typeface="Verdana"/>
              </a:defRPr>
            </a:lvl1pPr>
          </a:lstStyle>
          <a:p>
            <a:r>
              <a:t>Measurement of Three Phase Power by Three Wattmeters Method</a:t>
            </a:r>
          </a:p>
        </p:txBody>
      </p:sp>
      <p:sp>
        <p:nvSpPr>
          <p:cNvPr id="1057" name="Shape 1057"/>
          <p:cNvSpPr>
            <a:spLocks noGrp="1"/>
          </p:cNvSpPr>
          <p:nvPr>
            <p:ph type="body" sz="half" idx="1"/>
          </p:nvPr>
        </p:nvSpPr>
        <p:spPr>
          <a:xfrm>
            <a:off x="457200" y="1599277"/>
            <a:ext cx="3843378" cy="4764122"/>
          </a:xfrm>
          <a:prstGeom prst="rect">
            <a:avLst/>
          </a:prstGeom>
        </p:spPr>
        <p:txBody>
          <a:bodyPr/>
          <a:lstStyle/>
          <a:p>
            <a:pPr marL="332840" indent="-232988" defTabSz="832104">
              <a:spcBef>
                <a:spcPts val="800"/>
              </a:spcBef>
              <a:defRPr sz="1820"/>
            </a:pPr>
            <a:r>
              <a:t>Applies to three phase four wire systems</a:t>
            </a:r>
          </a:p>
          <a:p>
            <a:pPr marL="332840" indent="-232988" defTabSz="832104">
              <a:spcBef>
                <a:spcPts val="800"/>
              </a:spcBef>
              <a:defRPr sz="1820"/>
            </a:pPr>
            <a:r>
              <a:t>Current coil of all the three wattmeters marked as one, two and three are connected to respective phases marked as one, two and three. </a:t>
            </a:r>
          </a:p>
          <a:p>
            <a:pPr marL="332840" indent="-232988" defTabSz="832104">
              <a:spcBef>
                <a:spcPts val="800"/>
              </a:spcBef>
              <a:defRPr sz="1820"/>
            </a:pPr>
            <a:r>
              <a:t>Pressure coils of all the three wattmeter are connected to common point at neutral line. </a:t>
            </a:r>
          </a:p>
          <a:p>
            <a:pPr marL="332840" indent="-232988" defTabSz="832104">
              <a:spcBef>
                <a:spcPts val="800"/>
              </a:spcBef>
              <a:defRPr sz="1820"/>
            </a:pPr>
            <a:r>
              <a:t>Each wattmeter measures the product of phase current and line voltage which is phase power. </a:t>
            </a:r>
          </a:p>
          <a:p>
            <a:pPr marL="332840" indent="-232988" defTabSz="832104">
              <a:spcBef>
                <a:spcPts val="800"/>
              </a:spcBef>
              <a:defRPr sz="1820"/>
            </a:pPr>
            <a:r>
              <a:t>The sum of all the three gives the total power of the circuit.</a:t>
            </a:r>
          </a:p>
        </p:txBody>
      </p:sp>
      <p:pic>
        <p:nvPicPr>
          <p:cNvPr id="1058" name="pasted-image.tiff"/>
          <p:cNvPicPr>
            <a:picLocks noChangeAspect="1"/>
          </p:cNvPicPr>
          <p:nvPr/>
        </p:nvPicPr>
        <p:blipFill>
          <a:blip r:embed="rId2">
            <a:extLst/>
          </a:blip>
          <a:srcRect l="6990" t="14503" r="2253" b="5786"/>
          <a:stretch>
            <a:fillRect/>
          </a:stretch>
        </p:blipFill>
        <p:spPr>
          <a:xfrm>
            <a:off x="4411800" y="2341472"/>
            <a:ext cx="4672283" cy="3073834"/>
          </a:xfrm>
          <a:prstGeom prst="rect">
            <a:avLst/>
          </a:prstGeom>
          <a:ln w="12700">
            <a:miter lim="400000"/>
          </a:ln>
        </p:spPr>
      </p:pic>
      <p:pic>
        <p:nvPicPr>
          <p:cNvPr id="1059" name="measurement-of-three-phase-power-1.gif"/>
          <p:cNvPicPr>
            <a:picLocks noChangeAspect="1"/>
          </p:cNvPicPr>
          <p:nvPr/>
        </p:nvPicPr>
        <p:blipFill>
          <a:blip r:embed="rId3">
            <a:extLst/>
          </a:blip>
          <a:stretch>
            <a:fillRect/>
          </a:stretch>
        </p:blipFill>
        <p:spPr>
          <a:xfrm>
            <a:off x="770355" y="6224231"/>
            <a:ext cx="5439352" cy="238439"/>
          </a:xfrm>
          <a:prstGeom prst="rect">
            <a:avLst/>
          </a:prstGeom>
          <a:ln w="12700">
            <a:miter lim="400000"/>
          </a:ln>
        </p:spPr>
      </p:pic>
      <p:sp>
        <p:nvSpPr>
          <p:cNvPr id="1060" name="Shape 1060"/>
          <p:cNvSpPr/>
          <p:nvPr/>
        </p:nvSpPr>
        <p:spPr>
          <a:xfrm>
            <a:off x="2222499" y="3103881"/>
            <a:ext cx="127001" cy="65023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defTabSz="457200">
              <a:defRPr>
                <a:solidFill>
                  <a:srgbClr val="505050"/>
                </a:solidFill>
                <a:latin typeface="Verdana"/>
                <a:ea typeface="Verdana"/>
                <a:cs typeface="Verdana"/>
                <a:sym typeface="Verdana"/>
              </a:defRPr>
            </a:pPr>
            <a:endParaRP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Shape 1062"/>
          <p:cNvSpPr>
            <a:spLocks noGrp="1"/>
          </p:cNvSpPr>
          <p:nvPr>
            <p:ph type="title"/>
          </p:nvPr>
        </p:nvSpPr>
        <p:spPr>
          <a:prstGeom prst="rect">
            <a:avLst/>
          </a:prstGeom>
        </p:spPr>
        <p:txBody>
          <a:bodyPr/>
          <a:lstStyle>
            <a:lvl1pPr defTabSz="402336">
              <a:defRPr sz="2376" b="1">
                <a:solidFill>
                  <a:srgbClr val="505050"/>
                </a:solidFill>
                <a:latin typeface="Verdana"/>
                <a:ea typeface="Verdana"/>
                <a:cs typeface="Verdana"/>
                <a:sym typeface="Verdana"/>
              </a:defRPr>
            </a:lvl1pPr>
          </a:lstStyle>
          <a:p>
            <a:r>
              <a:rPr dirty="0"/>
              <a:t>Measurement of Three Phase Power by Two Wattmeters Method (STAR CONNECTED LOADS)</a:t>
            </a:r>
          </a:p>
        </p:txBody>
      </p:sp>
      <p:sp>
        <p:nvSpPr>
          <p:cNvPr id="1063" name="Shape 1063"/>
          <p:cNvSpPr>
            <a:spLocks noGrp="1"/>
          </p:cNvSpPr>
          <p:nvPr>
            <p:ph type="body" sz="half" idx="1"/>
          </p:nvPr>
        </p:nvSpPr>
        <p:spPr>
          <a:xfrm>
            <a:off x="364311" y="1619596"/>
            <a:ext cx="3508178" cy="4764123"/>
          </a:xfrm>
          <a:prstGeom prst="rect">
            <a:avLst/>
          </a:prstGeom>
        </p:spPr>
        <p:txBody>
          <a:bodyPr/>
          <a:lstStyle/>
          <a:p>
            <a:pPr marL="325525" indent="-227867" defTabSz="813816">
              <a:spcBef>
                <a:spcPts val="800"/>
              </a:spcBef>
              <a:defRPr sz="1779"/>
            </a:pPr>
            <a:r>
              <a:t>Two types of Loads</a:t>
            </a:r>
          </a:p>
          <a:p>
            <a:pPr marL="594084" lvl="1" indent="-227867" defTabSz="813816">
              <a:spcBef>
                <a:spcPts val="800"/>
              </a:spcBef>
              <a:buChar char="✤"/>
              <a:defRPr sz="1779"/>
            </a:pPr>
            <a:r>
              <a:t>Star connection of loads</a:t>
            </a:r>
          </a:p>
          <a:p>
            <a:pPr marL="594084" lvl="1" indent="-227867" defTabSz="813816">
              <a:spcBef>
                <a:spcPts val="800"/>
              </a:spcBef>
              <a:buChar char="✤"/>
              <a:defRPr sz="1779"/>
            </a:pPr>
            <a:r>
              <a:t>Delta connection of loads.</a:t>
            </a:r>
          </a:p>
          <a:p>
            <a:pPr marL="325525" indent="-227867" defTabSz="813816">
              <a:spcBef>
                <a:spcPts val="800"/>
              </a:spcBef>
              <a:defRPr sz="1779"/>
            </a:pPr>
            <a:r>
              <a:t>The current coils of wattmeter 1 and 2 are connected in series with line 1 and line 2 respectively </a:t>
            </a:r>
          </a:p>
          <a:p>
            <a:pPr marL="325525" indent="-227867" defTabSz="813816">
              <a:spcBef>
                <a:spcPts val="800"/>
              </a:spcBef>
              <a:defRPr sz="1779"/>
            </a:pPr>
            <a:r>
              <a:t>The pressure coils are of wattmeter 1 and 2 are connected between line 1 and 3 and line 2 and 3 respectively.</a:t>
            </a:r>
          </a:p>
          <a:p>
            <a:pPr marL="325525" indent="-227867" defTabSz="813816">
              <a:spcBef>
                <a:spcPts val="800"/>
              </a:spcBef>
              <a:defRPr sz="1779"/>
            </a:pPr>
            <a:r>
              <a:t>For star connected load,  the total power of the circuit is sum of the reading of both the wattmeters.</a:t>
            </a:r>
          </a:p>
        </p:txBody>
      </p:sp>
      <p:sp>
        <p:nvSpPr>
          <p:cNvPr id="1064" name="Shape 1064"/>
          <p:cNvSpPr/>
          <p:nvPr/>
        </p:nvSpPr>
        <p:spPr>
          <a:xfrm>
            <a:off x="2222499" y="3103881"/>
            <a:ext cx="127001" cy="6502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defTabSz="457200">
              <a:defRPr>
                <a:solidFill>
                  <a:srgbClr val="505050"/>
                </a:solidFill>
                <a:latin typeface="Verdana"/>
                <a:ea typeface="Verdana"/>
                <a:cs typeface="Verdana"/>
                <a:sym typeface="Verdana"/>
              </a:defRPr>
            </a:pPr>
            <a:endParaRPr/>
          </a:p>
        </p:txBody>
      </p:sp>
      <p:pic>
        <p:nvPicPr>
          <p:cNvPr id="1065" name="pasted-image.tiff"/>
          <p:cNvPicPr>
            <a:picLocks noChangeAspect="1"/>
          </p:cNvPicPr>
          <p:nvPr/>
        </p:nvPicPr>
        <p:blipFill>
          <a:blip r:embed="rId2">
            <a:extLst/>
          </a:blip>
          <a:srcRect l="6844" t="16332" r="826" b="5034"/>
          <a:stretch>
            <a:fillRect/>
          </a:stretch>
        </p:blipFill>
        <p:spPr>
          <a:xfrm>
            <a:off x="4392728" y="1554033"/>
            <a:ext cx="4056451" cy="2587796"/>
          </a:xfrm>
          <a:prstGeom prst="rect">
            <a:avLst/>
          </a:prstGeom>
          <a:ln w="12700">
            <a:miter lim="400000"/>
          </a:ln>
        </p:spPr>
      </p:pic>
      <p:pic>
        <p:nvPicPr>
          <p:cNvPr id="1066" name="MathTypeEquation.pdf"/>
          <p:cNvPicPr>
            <a:picLocks noChangeAspect="1"/>
          </p:cNvPicPr>
          <p:nvPr/>
        </p:nvPicPr>
        <p:blipFill>
          <a:blip r:embed="rId3">
            <a:extLst/>
          </a:blip>
          <a:stretch>
            <a:fillRect/>
          </a:stretch>
        </p:blipFill>
        <p:spPr>
          <a:xfrm>
            <a:off x="4514850" y="3346450"/>
            <a:ext cx="114300" cy="165100"/>
          </a:xfrm>
          <a:prstGeom prst="rect">
            <a:avLst/>
          </a:prstGeom>
          <a:ln w="12700">
            <a:miter lim="400000"/>
          </a:ln>
        </p:spPr>
      </p:pic>
      <p:pic>
        <p:nvPicPr>
          <p:cNvPr id="1067" name="MathTypeEquation.pdf"/>
          <p:cNvPicPr>
            <a:picLocks noChangeAspect="1"/>
          </p:cNvPicPr>
          <p:nvPr/>
        </p:nvPicPr>
        <p:blipFill>
          <a:blip r:embed="rId3">
            <a:extLst/>
          </a:blip>
          <a:stretch>
            <a:fillRect/>
          </a:stretch>
        </p:blipFill>
        <p:spPr>
          <a:xfrm>
            <a:off x="4641850" y="3473450"/>
            <a:ext cx="114300" cy="165100"/>
          </a:xfrm>
          <a:prstGeom prst="rect">
            <a:avLst/>
          </a:prstGeom>
          <a:ln w="12700">
            <a:miter lim="400000"/>
          </a:ln>
        </p:spPr>
      </p:pic>
      <p:pic>
        <p:nvPicPr>
          <p:cNvPr id="1068" name="MathTypeImage.pdf"/>
          <p:cNvPicPr>
            <a:picLocks noChangeAspect="1"/>
          </p:cNvPicPr>
          <p:nvPr/>
        </p:nvPicPr>
        <p:blipFill>
          <a:blip r:embed="rId4">
            <a:extLst/>
          </a:blip>
          <a:stretch>
            <a:fillRect/>
          </a:stretch>
        </p:blipFill>
        <p:spPr>
          <a:xfrm>
            <a:off x="4267199" y="4396220"/>
            <a:ext cx="3627067" cy="345436"/>
          </a:xfrm>
          <a:prstGeom prst="rect">
            <a:avLst/>
          </a:prstGeom>
          <a:ln w="12700">
            <a:miter lim="400000"/>
          </a:ln>
        </p:spPr>
      </p:pic>
      <p:pic>
        <p:nvPicPr>
          <p:cNvPr id="1069" name="pasted-image.pdf"/>
          <p:cNvPicPr>
            <a:picLocks noChangeAspect="1"/>
          </p:cNvPicPr>
          <p:nvPr/>
        </p:nvPicPr>
        <p:blipFill>
          <a:blip r:embed="rId5">
            <a:extLst/>
          </a:blip>
          <a:stretch>
            <a:fillRect/>
          </a:stretch>
        </p:blipFill>
        <p:spPr>
          <a:xfrm>
            <a:off x="4293869" y="4753121"/>
            <a:ext cx="2914608" cy="755639"/>
          </a:xfrm>
          <a:prstGeom prst="rect">
            <a:avLst/>
          </a:prstGeom>
          <a:ln w="12700">
            <a:miter lim="400000"/>
          </a:ln>
        </p:spPr>
      </p:pic>
      <p:pic>
        <p:nvPicPr>
          <p:cNvPr id="1070" name="pasted-image.pdf"/>
          <p:cNvPicPr>
            <a:picLocks noChangeAspect="1"/>
          </p:cNvPicPr>
          <p:nvPr/>
        </p:nvPicPr>
        <p:blipFill>
          <a:blip r:embed="rId6">
            <a:extLst/>
          </a:blip>
          <a:stretch>
            <a:fillRect/>
          </a:stretch>
        </p:blipFill>
        <p:spPr>
          <a:xfrm>
            <a:off x="4287520" y="5499172"/>
            <a:ext cx="2204861" cy="803856"/>
          </a:xfrm>
          <a:prstGeom prst="rect">
            <a:avLst/>
          </a:prstGeom>
          <a:ln w="12700">
            <a:miter lim="400000"/>
          </a:ln>
        </p:spPr>
      </p:pic>
      <p:pic>
        <p:nvPicPr>
          <p:cNvPr id="1071" name="MathTypeImage.pdf"/>
          <p:cNvPicPr>
            <a:picLocks noChangeAspect="1"/>
          </p:cNvPicPr>
          <p:nvPr/>
        </p:nvPicPr>
        <p:blipFill>
          <a:blip r:embed="rId7">
            <a:extLst/>
          </a:blip>
          <a:srcRect/>
          <a:stretch>
            <a:fillRect/>
          </a:stretch>
        </p:blipFill>
        <p:spPr>
          <a:xfrm>
            <a:off x="4270946" y="6311118"/>
            <a:ext cx="2280941" cy="368637"/>
          </a:xfrm>
          <a:prstGeom prst="rect">
            <a:avLst/>
          </a:prstGeom>
          <a:ln w="76200">
            <a:solidFill>
              <a:srgbClr val="0066CC"/>
            </a:solidFill>
            <a:miter/>
          </a:ln>
        </p:spPr>
      </p:pic>
      <p:pic>
        <p:nvPicPr>
          <p:cNvPr id="1072" name="MathTypeImage.pdf"/>
          <p:cNvPicPr>
            <a:picLocks noChangeAspect="1"/>
          </p:cNvPicPr>
          <p:nvPr/>
        </p:nvPicPr>
        <p:blipFill>
          <a:blip r:embed="rId8">
            <a:extLst/>
          </a:blip>
          <a:srcRect/>
          <a:stretch>
            <a:fillRect/>
          </a:stretch>
        </p:blipFill>
        <p:spPr>
          <a:xfrm>
            <a:off x="4337049" y="3959694"/>
            <a:ext cx="1230066" cy="345283"/>
          </a:xfrm>
          <a:prstGeom prst="rect">
            <a:avLst/>
          </a:prstGeom>
          <a:ln w="76200">
            <a:solidFill>
              <a:srgbClr val="0066CC"/>
            </a:solidFill>
            <a:miter/>
          </a:ln>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title"/>
          </p:nvPr>
        </p:nvSpPr>
        <p:spPr>
          <a:prstGeom prst="rect">
            <a:avLst/>
          </a:prstGeom>
        </p:spPr>
        <p:txBody>
          <a:bodyPr/>
          <a:lstStyle>
            <a:lvl1pPr defTabSz="393192">
              <a:defRPr sz="2322" b="1">
                <a:solidFill>
                  <a:srgbClr val="505050"/>
                </a:solidFill>
                <a:latin typeface="Verdana"/>
                <a:ea typeface="Verdana"/>
                <a:cs typeface="Verdana"/>
                <a:sym typeface="Verdana"/>
              </a:defRPr>
            </a:lvl1pPr>
          </a:lstStyle>
          <a:p>
            <a:r>
              <a:t>Measurement of Three Phase Power by Two Wattmeters Method (DELTA CONNECTED LOADS)</a:t>
            </a:r>
          </a:p>
        </p:txBody>
      </p:sp>
      <p:sp>
        <p:nvSpPr>
          <p:cNvPr id="1075" name="Shape 1075"/>
          <p:cNvSpPr>
            <a:spLocks noGrp="1"/>
          </p:cNvSpPr>
          <p:nvPr>
            <p:ph type="body" sz="half" idx="1"/>
          </p:nvPr>
        </p:nvSpPr>
        <p:spPr>
          <a:xfrm>
            <a:off x="364311" y="1619596"/>
            <a:ext cx="3508178" cy="4764123"/>
          </a:xfrm>
          <a:prstGeom prst="rect">
            <a:avLst/>
          </a:prstGeom>
        </p:spPr>
        <p:txBody>
          <a:bodyPr/>
          <a:lstStyle/>
          <a:p>
            <a:pPr marL="325525" indent="-227867" defTabSz="813816">
              <a:spcBef>
                <a:spcPts val="800"/>
              </a:spcBef>
              <a:defRPr sz="1779"/>
            </a:pPr>
            <a:r>
              <a:t>Two types of Loads</a:t>
            </a:r>
          </a:p>
          <a:p>
            <a:pPr marL="594084" lvl="1" indent="-227867" defTabSz="813816">
              <a:spcBef>
                <a:spcPts val="800"/>
              </a:spcBef>
              <a:buChar char="✤"/>
              <a:defRPr sz="1779"/>
            </a:pPr>
            <a:r>
              <a:t>Star connection of loads</a:t>
            </a:r>
          </a:p>
          <a:p>
            <a:pPr marL="594084" lvl="1" indent="-227867" defTabSz="813816">
              <a:spcBef>
                <a:spcPts val="800"/>
              </a:spcBef>
              <a:buChar char="✤"/>
              <a:defRPr sz="1779"/>
            </a:pPr>
            <a:r>
              <a:t>Delta connection of loads.</a:t>
            </a:r>
          </a:p>
          <a:p>
            <a:pPr marL="325525" indent="-227867" defTabSz="813816">
              <a:spcBef>
                <a:spcPts val="800"/>
              </a:spcBef>
              <a:defRPr sz="1779"/>
            </a:pPr>
            <a:r>
              <a:t>The current coils of wattmeter 1 and 2 are connected in series with line 1 and line 2 respectively </a:t>
            </a:r>
          </a:p>
          <a:p>
            <a:pPr marL="325525" indent="-227867" defTabSz="813816">
              <a:spcBef>
                <a:spcPts val="800"/>
              </a:spcBef>
              <a:defRPr sz="1779"/>
            </a:pPr>
            <a:r>
              <a:t>The pressure coils are of wattmeter 1 and 2 are connected between line 1 and 3 and line 2 and 3 respectively.</a:t>
            </a:r>
          </a:p>
          <a:p>
            <a:pPr marL="325525" indent="-227867" defTabSz="813816">
              <a:spcBef>
                <a:spcPts val="800"/>
              </a:spcBef>
              <a:defRPr sz="1779"/>
            </a:pPr>
            <a:r>
              <a:t>For Delta connected load,  the total power of the circuit is sum of the reading of both the wattmeters.</a:t>
            </a:r>
          </a:p>
        </p:txBody>
      </p:sp>
      <p:sp>
        <p:nvSpPr>
          <p:cNvPr id="1076" name="Shape 1076"/>
          <p:cNvSpPr/>
          <p:nvPr/>
        </p:nvSpPr>
        <p:spPr>
          <a:xfrm>
            <a:off x="2222499" y="3103881"/>
            <a:ext cx="127001" cy="6502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defTabSz="457200">
              <a:defRPr>
                <a:solidFill>
                  <a:srgbClr val="505050"/>
                </a:solidFill>
                <a:latin typeface="Verdana"/>
                <a:ea typeface="Verdana"/>
                <a:cs typeface="Verdana"/>
                <a:sym typeface="Verdana"/>
              </a:defRPr>
            </a:pPr>
            <a:endParaRPr/>
          </a:p>
        </p:txBody>
      </p:sp>
      <p:pic>
        <p:nvPicPr>
          <p:cNvPr id="1077" name="MathTypeEquation.pdf"/>
          <p:cNvPicPr>
            <a:picLocks noChangeAspect="1"/>
          </p:cNvPicPr>
          <p:nvPr/>
        </p:nvPicPr>
        <p:blipFill>
          <a:blip r:embed="rId2">
            <a:extLst/>
          </a:blip>
          <a:stretch>
            <a:fillRect/>
          </a:stretch>
        </p:blipFill>
        <p:spPr>
          <a:xfrm>
            <a:off x="4514850" y="3346450"/>
            <a:ext cx="114300" cy="165100"/>
          </a:xfrm>
          <a:prstGeom prst="rect">
            <a:avLst/>
          </a:prstGeom>
          <a:ln w="12700">
            <a:miter lim="400000"/>
          </a:ln>
        </p:spPr>
      </p:pic>
      <p:pic>
        <p:nvPicPr>
          <p:cNvPr id="1078" name="MathTypeEquation.pdf"/>
          <p:cNvPicPr>
            <a:picLocks noChangeAspect="1"/>
          </p:cNvPicPr>
          <p:nvPr/>
        </p:nvPicPr>
        <p:blipFill>
          <a:blip r:embed="rId2">
            <a:extLst/>
          </a:blip>
          <a:stretch>
            <a:fillRect/>
          </a:stretch>
        </p:blipFill>
        <p:spPr>
          <a:xfrm>
            <a:off x="4641850" y="3473450"/>
            <a:ext cx="114300" cy="165100"/>
          </a:xfrm>
          <a:prstGeom prst="rect">
            <a:avLst/>
          </a:prstGeom>
          <a:ln w="12700">
            <a:miter lim="400000"/>
          </a:ln>
        </p:spPr>
      </p:pic>
      <p:pic>
        <p:nvPicPr>
          <p:cNvPr id="1079" name="MathTypeImage.pdf"/>
          <p:cNvPicPr>
            <a:picLocks noChangeAspect="1"/>
          </p:cNvPicPr>
          <p:nvPr/>
        </p:nvPicPr>
        <p:blipFill>
          <a:blip r:embed="rId3">
            <a:extLst/>
          </a:blip>
          <a:stretch>
            <a:fillRect/>
          </a:stretch>
        </p:blipFill>
        <p:spPr>
          <a:xfrm>
            <a:off x="4267200" y="4396220"/>
            <a:ext cx="3907732" cy="345436"/>
          </a:xfrm>
          <a:prstGeom prst="rect">
            <a:avLst/>
          </a:prstGeom>
          <a:ln w="12700">
            <a:miter lim="400000"/>
          </a:ln>
        </p:spPr>
      </p:pic>
      <p:pic>
        <p:nvPicPr>
          <p:cNvPr id="1080" name="MathTypeImage.pdf"/>
          <p:cNvPicPr>
            <a:picLocks noChangeAspect="1"/>
          </p:cNvPicPr>
          <p:nvPr/>
        </p:nvPicPr>
        <p:blipFill>
          <a:blip r:embed="rId4">
            <a:extLst/>
          </a:blip>
          <a:stretch>
            <a:fillRect/>
          </a:stretch>
        </p:blipFill>
        <p:spPr>
          <a:xfrm>
            <a:off x="4293870" y="4753121"/>
            <a:ext cx="3044145" cy="755639"/>
          </a:xfrm>
          <a:prstGeom prst="rect">
            <a:avLst/>
          </a:prstGeom>
          <a:ln w="12700">
            <a:miter lim="400000"/>
          </a:ln>
        </p:spPr>
      </p:pic>
      <p:pic>
        <p:nvPicPr>
          <p:cNvPr id="1081" name="MathTypeImage.pdf"/>
          <p:cNvPicPr>
            <a:picLocks noChangeAspect="1"/>
          </p:cNvPicPr>
          <p:nvPr/>
        </p:nvPicPr>
        <p:blipFill>
          <a:blip r:embed="rId5">
            <a:extLst/>
          </a:blip>
          <a:srcRect/>
          <a:stretch>
            <a:fillRect/>
          </a:stretch>
        </p:blipFill>
        <p:spPr>
          <a:xfrm>
            <a:off x="4287520" y="5499172"/>
            <a:ext cx="1699580" cy="803856"/>
          </a:xfrm>
          <a:prstGeom prst="rect">
            <a:avLst/>
          </a:prstGeom>
          <a:ln w="12700">
            <a:miter lim="400000"/>
          </a:ln>
        </p:spPr>
      </p:pic>
      <p:pic>
        <p:nvPicPr>
          <p:cNvPr id="1082" name="MathTypeImage.pdf"/>
          <p:cNvPicPr>
            <a:picLocks noChangeAspect="1"/>
          </p:cNvPicPr>
          <p:nvPr/>
        </p:nvPicPr>
        <p:blipFill>
          <a:blip r:embed="rId6">
            <a:extLst/>
          </a:blip>
          <a:srcRect/>
          <a:stretch>
            <a:fillRect/>
          </a:stretch>
        </p:blipFill>
        <p:spPr>
          <a:xfrm>
            <a:off x="4270945" y="6311117"/>
            <a:ext cx="2280941" cy="368638"/>
          </a:xfrm>
          <a:prstGeom prst="rect">
            <a:avLst/>
          </a:prstGeom>
          <a:ln w="76200">
            <a:solidFill>
              <a:srgbClr val="0066CC"/>
            </a:solidFill>
            <a:miter/>
          </a:ln>
        </p:spPr>
      </p:pic>
      <p:pic>
        <p:nvPicPr>
          <p:cNvPr id="1083" name="pasted-image.pdf"/>
          <p:cNvPicPr>
            <a:picLocks noChangeAspect="1"/>
          </p:cNvPicPr>
          <p:nvPr/>
        </p:nvPicPr>
        <p:blipFill>
          <a:blip r:embed="rId7">
            <a:extLst/>
          </a:blip>
          <a:stretch>
            <a:fillRect/>
          </a:stretch>
        </p:blipFill>
        <p:spPr>
          <a:xfrm>
            <a:off x="4337050" y="3959694"/>
            <a:ext cx="1230065" cy="345282"/>
          </a:xfrm>
          <a:prstGeom prst="rect">
            <a:avLst/>
          </a:prstGeom>
          <a:ln w="76200">
            <a:solidFill>
              <a:srgbClr val="0066CC"/>
            </a:solidFill>
            <a:miter/>
          </a:ln>
        </p:spPr>
      </p:pic>
      <p:pic>
        <p:nvPicPr>
          <p:cNvPr id="1084" name="pasted-image.png"/>
          <p:cNvPicPr>
            <a:picLocks noChangeAspect="1"/>
          </p:cNvPicPr>
          <p:nvPr/>
        </p:nvPicPr>
        <p:blipFill>
          <a:blip r:embed="rId8">
            <a:extLst/>
          </a:blip>
          <a:srcRect l="6692" t="17008" r="4988" b="5695"/>
          <a:stretch>
            <a:fillRect/>
          </a:stretch>
        </p:blipFill>
        <p:spPr>
          <a:xfrm>
            <a:off x="5026616" y="1497795"/>
            <a:ext cx="3626987" cy="2377753"/>
          </a:xfrm>
          <a:prstGeom prst="rect">
            <a:avLst/>
          </a:prstGeom>
          <a:ln w="12700">
            <a:miter lim="400000"/>
          </a:ln>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Shape 1086"/>
          <p:cNvSpPr>
            <a:spLocks noGrp="1"/>
          </p:cNvSpPr>
          <p:nvPr>
            <p:ph type="title"/>
          </p:nvPr>
        </p:nvSpPr>
        <p:spPr>
          <a:prstGeom prst="rect">
            <a:avLst/>
          </a:prstGeom>
        </p:spPr>
        <p:txBody>
          <a:bodyPr/>
          <a:lstStyle>
            <a:lvl1pPr defTabSz="457200">
              <a:defRPr sz="2700" b="1">
                <a:solidFill>
                  <a:srgbClr val="505050"/>
                </a:solidFill>
                <a:latin typeface="Verdana"/>
                <a:ea typeface="Verdana"/>
                <a:cs typeface="Verdana"/>
                <a:sym typeface="Verdana"/>
              </a:defRPr>
            </a:lvl1pPr>
          </a:lstStyle>
          <a:p>
            <a:r>
              <a:t>Measurement of Three Phase Power by One Wattmeter Method</a:t>
            </a:r>
          </a:p>
        </p:txBody>
      </p:sp>
      <p:sp>
        <p:nvSpPr>
          <p:cNvPr id="1087" name="Shape 1087"/>
          <p:cNvSpPr>
            <a:spLocks noGrp="1"/>
          </p:cNvSpPr>
          <p:nvPr>
            <p:ph type="body" sz="half" idx="1"/>
          </p:nvPr>
        </p:nvSpPr>
        <p:spPr>
          <a:xfrm>
            <a:off x="364311" y="1619596"/>
            <a:ext cx="3508178" cy="4764123"/>
          </a:xfrm>
          <a:prstGeom prst="rect">
            <a:avLst/>
          </a:prstGeom>
        </p:spPr>
        <p:txBody>
          <a:bodyPr>
            <a:normAutofit lnSpcReduction="10000"/>
          </a:bodyPr>
          <a:lstStyle/>
          <a:p>
            <a:pPr marL="325525" indent="-227867" defTabSz="813816">
              <a:spcBef>
                <a:spcPts val="800"/>
              </a:spcBef>
              <a:defRPr sz="1779"/>
            </a:pPr>
            <a:r>
              <a:t>This must be a balanced load. </a:t>
            </a:r>
          </a:p>
          <a:p>
            <a:pPr marL="325525" indent="-227867" defTabSz="813816">
              <a:spcBef>
                <a:spcPts val="800"/>
              </a:spcBef>
              <a:defRPr sz="1779"/>
            </a:pPr>
            <a:r>
              <a:t>When balanced then, </a:t>
            </a:r>
          </a:p>
          <a:p>
            <a:pPr marL="325525" indent="-227867" defTabSz="813816">
              <a:spcBef>
                <a:spcPts val="800"/>
              </a:spcBef>
              <a:defRPr sz="1779"/>
            </a:pPr>
            <a:endParaRPr/>
          </a:p>
          <a:p>
            <a:pPr marL="325525" indent="-227867" defTabSz="813816">
              <a:spcBef>
                <a:spcPts val="800"/>
              </a:spcBef>
              <a:defRPr sz="1779"/>
            </a:pPr>
            <a:endParaRPr/>
          </a:p>
          <a:p>
            <a:pPr marL="325525" indent="-227867" defTabSz="813816">
              <a:spcBef>
                <a:spcPts val="800"/>
              </a:spcBef>
              <a:defRPr sz="1779"/>
            </a:pPr>
            <a:r>
              <a:t>Two switches are given which are marked as 1-3 and 1-2, by closing the switch 1-3 we get reading of wattmeter as</a:t>
            </a:r>
          </a:p>
          <a:p>
            <a:pPr marL="325525" indent="-227867" defTabSz="813816">
              <a:spcBef>
                <a:spcPts val="800"/>
              </a:spcBef>
              <a:defRPr sz="1779"/>
            </a:pPr>
            <a:endParaRPr/>
          </a:p>
          <a:p>
            <a:pPr marL="325525" indent="-227867" defTabSz="813816">
              <a:spcBef>
                <a:spcPts val="800"/>
              </a:spcBef>
              <a:defRPr sz="1779"/>
            </a:pPr>
            <a:r>
              <a:t>wattmeter when switch 1-2 is closed is</a:t>
            </a:r>
          </a:p>
          <a:p>
            <a:pPr marL="325525" indent="-227867" defTabSz="813816">
              <a:spcBef>
                <a:spcPts val="800"/>
              </a:spcBef>
              <a:defRPr sz="1779"/>
            </a:pPr>
            <a:endParaRPr/>
          </a:p>
          <a:p>
            <a:pPr marL="325525" indent="-227867" defTabSz="813816">
              <a:spcBef>
                <a:spcPts val="800"/>
              </a:spcBef>
              <a:defRPr sz="1779"/>
            </a:pPr>
            <a:r>
              <a:t>The total power is therefore the sum of the two wattmeter readings.</a:t>
            </a:r>
          </a:p>
        </p:txBody>
      </p:sp>
      <p:sp>
        <p:nvSpPr>
          <p:cNvPr id="1088" name="Shape 1088"/>
          <p:cNvSpPr/>
          <p:nvPr/>
        </p:nvSpPr>
        <p:spPr>
          <a:xfrm>
            <a:off x="2222499" y="3103881"/>
            <a:ext cx="127001" cy="6502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defTabSz="457200">
              <a:defRPr>
                <a:solidFill>
                  <a:srgbClr val="505050"/>
                </a:solidFill>
                <a:latin typeface="Verdana"/>
                <a:ea typeface="Verdana"/>
                <a:cs typeface="Verdana"/>
                <a:sym typeface="Verdana"/>
              </a:defRPr>
            </a:pPr>
            <a:endParaRPr/>
          </a:p>
        </p:txBody>
      </p:sp>
      <p:pic>
        <p:nvPicPr>
          <p:cNvPr id="1089" name="MathTypeEquation.pdf"/>
          <p:cNvPicPr>
            <a:picLocks noChangeAspect="1"/>
          </p:cNvPicPr>
          <p:nvPr/>
        </p:nvPicPr>
        <p:blipFill>
          <a:blip r:embed="rId2">
            <a:extLst/>
          </a:blip>
          <a:stretch>
            <a:fillRect/>
          </a:stretch>
        </p:blipFill>
        <p:spPr>
          <a:xfrm>
            <a:off x="4514850" y="3346450"/>
            <a:ext cx="114300" cy="165100"/>
          </a:xfrm>
          <a:prstGeom prst="rect">
            <a:avLst/>
          </a:prstGeom>
          <a:ln w="12700">
            <a:miter lim="400000"/>
          </a:ln>
        </p:spPr>
      </p:pic>
      <p:pic>
        <p:nvPicPr>
          <p:cNvPr id="1090" name="MathTypeEquation.pdf"/>
          <p:cNvPicPr>
            <a:picLocks noChangeAspect="1"/>
          </p:cNvPicPr>
          <p:nvPr/>
        </p:nvPicPr>
        <p:blipFill>
          <a:blip r:embed="rId2">
            <a:extLst/>
          </a:blip>
          <a:stretch>
            <a:fillRect/>
          </a:stretch>
        </p:blipFill>
        <p:spPr>
          <a:xfrm>
            <a:off x="4641850" y="3473450"/>
            <a:ext cx="114300" cy="165100"/>
          </a:xfrm>
          <a:prstGeom prst="rect">
            <a:avLst/>
          </a:prstGeom>
          <a:ln w="12700">
            <a:miter lim="400000"/>
          </a:ln>
        </p:spPr>
      </p:pic>
      <p:pic>
        <p:nvPicPr>
          <p:cNvPr id="1091" name="MathTypeImage.pdf"/>
          <p:cNvPicPr>
            <a:picLocks noChangeAspect="1"/>
          </p:cNvPicPr>
          <p:nvPr/>
        </p:nvPicPr>
        <p:blipFill>
          <a:blip r:embed="rId3">
            <a:extLst/>
          </a:blip>
          <a:stretch>
            <a:fillRect/>
          </a:stretch>
        </p:blipFill>
        <p:spPr>
          <a:xfrm>
            <a:off x="4622258" y="4423671"/>
            <a:ext cx="4090606" cy="1748764"/>
          </a:xfrm>
          <a:prstGeom prst="rect">
            <a:avLst/>
          </a:prstGeom>
          <a:ln w="12700">
            <a:miter lim="400000"/>
          </a:ln>
        </p:spPr>
      </p:pic>
      <p:pic>
        <p:nvPicPr>
          <p:cNvPr id="1092" name="pasted-image.pdf"/>
          <p:cNvPicPr>
            <a:picLocks noChangeAspect="1"/>
          </p:cNvPicPr>
          <p:nvPr/>
        </p:nvPicPr>
        <p:blipFill>
          <a:blip r:embed="rId4">
            <a:extLst/>
          </a:blip>
          <a:stretch>
            <a:fillRect/>
          </a:stretch>
        </p:blipFill>
        <p:spPr>
          <a:xfrm>
            <a:off x="4885967" y="3926956"/>
            <a:ext cx="1230065" cy="345283"/>
          </a:xfrm>
          <a:prstGeom prst="rect">
            <a:avLst/>
          </a:prstGeom>
          <a:ln w="76200">
            <a:solidFill>
              <a:srgbClr val="0066CC"/>
            </a:solidFill>
            <a:miter/>
          </a:ln>
        </p:spPr>
      </p:pic>
      <p:pic>
        <p:nvPicPr>
          <p:cNvPr id="1093" name="pasted-image.png"/>
          <p:cNvPicPr>
            <a:picLocks noChangeAspect="1"/>
          </p:cNvPicPr>
          <p:nvPr/>
        </p:nvPicPr>
        <p:blipFill>
          <a:blip r:embed="rId5">
            <a:extLst/>
          </a:blip>
          <a:srcRect l="7464" t="14993" r="1554" b="14993"/>
          <a:stretch>
            <a:fillRect/>
          </a:stretch>
        </p:blipFill>
        <p:spPr>
          <a:xfrm>
            <a:off x="4300140" y="1531747"/>
            <a:ext cx="4065588" cy="2343516"/>
          </a:xfrm>
          <a:prstGeom prst="rect">
            <a:avLst/>
          </a:prstGeom>
          <a:ln w="12700">
            <a:miter lim="400000"/>
          </a:ln>
        </p:spPr>
      </p:pic>
      <p:pic>
        <p:nvPicPr>
          <p:cNvPr id="1094" name="pasted-image.pdf"/>
          <p:cNvPicPr>
            <a:picLocks noChangeAspect="1"/>
          </p:cNvPicPr>
          <p:nvPr/>
        </p:nvPicPr>
        <p:blipFill>
          <a:blip r:embed="rId6">
            <a:extLst/>
          </a:blip>
          <a:stretch>
            <a:fillRect/>
          </a:stretch>
        </p:blipFill>
        <p:spPr>
          <a:xfrm>
            <a:off x="1099820" y="2322829"/>
            <a:ext cx="1600201" cy="718040"/>
          </a:xfrm>
          <a:prstGeom prst="rect">
            <a:avLst/>
          </a:prstGeom>
          <a:ln w="12700">
            <a:miter lim="400000"/>
          </a:ln>
        </p:spPr>
      </p:pic>
      <p:pic>
        <p:nvPicPr>
          <p:cNvPr id="1095" name="MathTypeImage.pdf"/>
          <p:cNvPicPr>
            <a:picLocks noChangeAspect="1"/>
          </p:cNvPicPr>
          <p:nvPr/>
        </p:nvPicPr>
        <p:blipFill>
          <a:blip r:embed="rId7">
            <a:extLst/>
          </a:blip>
          <a:stretch>
            <a:fillRect/>
          </a:stretch>
        </p:blipFill>
        <p:spPr>
          <a:xfrm>
            <a:off x="377337" y="4015737"/>
            <a:ext cx="4167120" cy="410235"/>
          </a:xfrm>
          <a:prstGeom prst="rect">
            <a:avLst/>
          </a:prstGeom>
          <a:ln w="12700">
            <a:miter lim="400000"/>
          </a:ln>
        </p:spPr>
      </p:pic>
      <p:pic>
        <p:nvPicPr>
          <p:cNvPr id="1096" name="MathTypeImage.pdf"/>
          <p:cNvPicPr>
            <a:picLocks noChangeAspect="1"/>
          </p:cNvPicPr>
          <p:nvPr/>
        </p:nvPicPr>
        <p:blipFill>
          <a:blip r:embed="rId8">
            <a:extLst/>
          </a:blip>
          <a:stretch>
            <a:fillRect/>
          </a:stretch>
        </p:blipFill>
        <p:spPr>
          <a:xfrm>
            <a:off x="377337" y="4970511"/>
            <a:ext cx="4231895" cy="410235"/>
          </a:xfrm>
          <a:prstGeom prst="rect">
            <a:avLst/>
          </a:prstGeom>
          <a:ln w="12700">
            <a:miter lim="400000"/>
          </a:ln>
        </p:spPr>
      </p:pic>
      <p:pic>
        <p:nvPicPr>
          <p:cNvPr id="1097" name="pasted-image.pdf"/>
          <p:cNvPicPr>
            <a:picLocks noChangeAspect="1"/>
          </p:cNvPicPr>
          <p:nvPr/>
        </p:nvPicPr>
        <p:blipFill>
          <a:blip r:embed="rId9">
            <a:extLst/>
          </a:blip>
          <a:stretch>
            <a:fillRect/>
          </a:stretch>
        </p:blipFill>
        <p:spPr>
          <a:xfrm>
            <a:off x="4909543" y="6245126"/>
            <a:ext cx="1858760" cy="366861"/>
          </a:xfrm>
          <a:prstGeom prst="rect">
            <a:avLst/>
          </a:prstGeom>
          <a:ln w="76200">
            <a:solidFill>
              <a:srgbClr val="0066CC"/>
            </a:solidFill>
            <a:miter/>
          </a:ln>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424224"/>
            <a:ext cx="8229600" cy="2371060"/>
          </a:xfrm>
        </p:spPr>
        <p:txBody>
          <a:bodyPr>
            <a:normAutofit/>
          </a:bodyPr>
          <a:lstStyle/>
          <a:p>
            <a:pPr marL="109727" indent="0" algn="ctr">
              <a:buNone/>
            </a:pPr>
            <a:r>
              <a:rPr lang="en-US" sz="4800" dirty="0"/>
              <a:t>Thank You </a:t>
            </a:r>
          </a:p>
          <a:p>
            <a:pPr marL="109727" indent="0" algn="ctr">
              <a:buNone/>
            </a:pPr>
            <a:r>
              <a:rPr lang="en-US" sz="4800" dirty="0"/>
              <a:t>Any Questions?</a:t>
            </a:r>
          </a:p>
        </p:txBody>
      </p:sp>
    </p:spTree>
    <p:extLst>
      <p:ext uri="{BB962C8B-B14F-4D97-AF65-F5344CB8AC3E}">
        <p14:creationId xmlns:p14="http://schemas.microsoft.com/office/powerpoint/2010/main" val="158776773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title"/>
          </p:nvPr>
        </p:nvSpPr>
        <p:spPr>
          <a:prstGeom prst="rect">
            <a:avLst/>
          </a:prstGeom>
        </p:spPr>
        <p:txBody>
          <a:bodyPr/>
          <a:lstStyle/>
          <a:p>
            <a:r>
              <a:t>High-frequency power measurements</a:t>
            </a:r>
          </a:p>
        </p:txBody>
      </p:sp>
      <p:sp>
        <p:nvSpPr>
          <p:cNvPr id="1100" name="Shape 1100"/>
          <p:cNvSpPr>
            <a:spLocks noGrp="1"/>
          </p:cNvSpPr>
          <p:nvPr>
            <p:ph type="body" idx="1"/>
          </p:nvPr>
        </p:nvSpPr>
        <p:spPr>
          <a:xfrm>
            <a:off x="457200" y="1598299"/>
            <a:ext cx="8229600" cy="4976238"/>
          </a:xfrm>
          <a:prstGeom prst="rect">
            <a:avLst/>
          </a:prstGeom>
        </p:spPr>
        <p:txBody>
          <a:bodyPr>
            <a:normAutofit/>
          </a:bodyPr>
          <a:lstStyle/>
          <a:p>
            <a:pPr>
              <a:lnSpc>
                <a:spcPct val="90000"/>
              </a:lnSpc>
            </a:pPr>
            <a:r>
              <a:rPr sz="2800" dirty="0"/>
              <a:t>Radio (&lt; 300 MHz) or microwave (&gt; 1 GHz) frequencies</a:t>
            </a:r>
          </a:p>
          <a:p>
            <a:pPr>
              <a:lnSpc>
                <a:spcPct val="90000"/>
              </a:lnSpc>
            </a:pPr>
            <a:r>
              <a:rPr sz="2800" dirty="0"/>
              <a:t>Measurement devices are classified by absorption type and transmitted or throughline type</a:t>
            </a:r>
          </a:p>
          <a:p>
            <a:pPr>
              <a:lnSpc>
                <a:spcPct val="90000"/>
              </a:lnSpc>
            </a:pPr>
            <a:r>
              <a:rPr sz="2800" dirty="0"/>
              <a:t>Based on thermistors, thermocouples, diodes or radiation sensors</a:t>
            </a:r>
          </a:p>
          <a:p>
            <a:pPr>
              <a:lnSpc>
                <a:spcPct val="90000"/>
              </a:lnSpc>
            </a:pPr>
            <a:r>
              <a:rPr sz="2800" dirty="0"/>
              <a:t>Should be calibrated very carefully</a:t>
            </a:r>
            <a:r>
              <a:rPr lang="en-US" sz="2800" dirty="0"/>
              <a:t>.</a:t>
            </a:r>
            <a:endParaRPr sz="2800"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title"/>
          </p:nvPr>
        </p:nvSpPr>
        <p:spPr>
          <a:xfrm>
            <a:off x="457200" y="471487"/>
            <a:ext cx="8229600" cy="788989"/>
          </a:xfrm>
          <a:prstGeom prst="rect">
            <a:avLst/>
          </a:prstGeom>
        </p:spPr>
        <p:txBody>
          <a:bodyPr/>
          <a:lstStyle>
            <a:lvl1pPr algn="ctr">
              <a:defRPr sz="2800" u="sng">
                <a:solidFill>
                  <a:srgbClr val="934C22"/>
                </a:solidFill>
              </a:defRPr>
            </a:lvl1pPr>
          </a:lstStyle>
          <a:p>
            <a:r>
              <a:t>Single (Flat) Spring Control </a:t>
            </a:r>
          </a:p>
        </p:txBody>
      </p:sp>
      <p:sp>
        <p:nvSpPr>
          <p:cNvPr id="345" name="Shape 345"/>
          <p:cNvSpPr>
            <a:spLocks noGrp="1"/>
          </p:cNvSpPr>
          <p:nvPr>
            <p:ph type="body" idx="1"/>
          </p:nvPr>
        </p:nvSpPr>
        <p:spPr>
          <a:xfrm>
            <a:off x="216246" y="1241921"/>
            <a:ext cx="5169796" cy="5404099"/>
          </a:xfrm>
          <a:prstGeom prst="rect">
            <a:avLst/>
          </a:prstGeom>
        </p:spPr>
        <p:txBody>
          <a:bodyPr/>
          <a:lstStyle/>
          <a:p>
            <a:pPr marL="323086" indent="-213358">
              <a:lnSpc>
                <a:spcPct val="81000"/>
              </a:lnSpc>
              <a:defRPr sz="2200"/>
            </a:pPr>
            <a:r>
              <a:t>Most commonly used.</a:t>
            </a:r>
          </a:p>
          <a:p>
            <a:pPr marL="323086" indent="-213358">
              <a:lnSpc>
                <a:spcPct val="81000"/>
              </a:lnSpc>
              <a:defRPr sz="2200"/>
            </a:pPr>
            <a:r>
              <a:t>One or two </a:t>
            </a:r>
            <a:r>
              <a:rPr>
                <a:solidFill>
                  <a:srgbClr val="3366CC"/>
                </a:solidFill>
              </a:rPr>
              <a:t>hairsprings</a:t>
            </a:r>
            <a:r>
              <a:t> made of phosphor bronze are used.</a:t>
            </a:r>
          </a:p>
          <a:p>
            <a:pPr marL="323086" indent="-213358">
              <a:lnSpc>
                <a:spcPct val="81000"/>
              </a:lnSpc>
              <a:defRPr sz="2200"/>
            </a:pPr>
            <a:r>
              <a:t>The outer end of this spring is fixed and the inner end is attached with the spindle.  </a:t>
            </a:r>
          </a:p>
          <a:p>
            <a:pPr marL="323086" indent="-213358">
              <a:lnSpc>
                <a:spcPct val="81000"/>
              </a:lnSpc>
              <a:defRPr sz="2200"/>
            </a:pPr>
            <a:r>
              <a:t>When the pointer is at zero of the scale, the spring is normal.  </a:t>
            </a:r>
          </a:p>
          <a:p>
            <a:pPr marL="323086" indent="-213358">
              <a:lnSpc>
                <a:spcPct val="81000"/>
              </a:lnSpc>
              <a:defRPr sz="2200"/>
            </a:pPr>
            <a:r>
              <a:t>As the pointer moves, the spring winds and produces an opposing torque. </a:t>
            </a:r>
          </a:p>
          <a:p>
            <a:pPr marL="323086" indent="-213358">
              <a:lnSpc>
                <a:spcPct val="81000"/>
              </a:lnSpc>
              <a:defRPr sz="2200"/>
            </a:pPr>
            <a:r>
              <a:t>The </a:t>
            </a:r>
            <a:r>
              <a:rPr>
                <a:solidFill>
                  <a:srgbClr val="424456"/>
                </a:solidFill>
              </a:rPr>
              <a:t>balance-weight</a:t>
            </a:r>
            <a:r>
              <a:t> balances the moving system so that its centre of gravity coincides with the axis of rotation, thereby reducing the friction between the pivot and bearings.  </a:t>
            </a:r>
          </a:p>
        </p:txBody>
      </p:sp>
      <p:sp>
        <p:nvSpPr>
          <p:cNvPr id="346" name="Shape 346"/>
          <p:cNvSpPr>
            <a:spLocks noGrp="1"/>
          </p:cNvSpPr>
          <p:nvPr>
            <p:ph type="sldNum" sz="quarter" idx="4294967295"/>
          </p:nvPr>
        </p:nvSpPr>
        <p:spPr>
          <a:xfrm>
            <a:off x="8606673" y="9892"/>
            <a:ext cx="330061"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grpSp>
        <p:nvGrpSpPr>
          <p:cNvPr id="349" name="Group 349"/>
          <p:cNvGrpSpPr/>
          <p:nvPr/>
        </p:nvGrpSpPr>
        <p:grpSpPr>
          <a:xfrm>
            <a:off x="6324600" y="6476999"/>
            <a:ext cx="2057400" cy="375230"/>
            <a:chOff x="0" y="0"/>
            <a:chExt cx="2057400" cy="375228"/>
          </a:xfrm>
        </p:grpSpPr>
        <p:sp>
          <p:nvSpPr>
            <p:cNvPr id="347" name="Shape 347"/>
            <p:cNvSpPr/>
            <p:nvPr/>
          </p:nvSpPr>
          <p:spPr>
            <a:xfrm>
              <a:off x="0" y="-1"/>
              <a:ext cx="2057400" cy="342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00" y="0"/>
                  </a:lnTo>
                  <a:lnTo>
                    <a:pt x="14400" y="8100"/>
                  </a:lnTo>
                  <a:lnTo>
                    <a:pt x="18279" y="8100"/>
                  </a:lnTo>
                  <a:lnTo>
                    <a:pt x="18279" y="5400"/>
                  </a:lnTo>
                  <a:lnTo>
                    <a:pt x="21600" y="10800"/>
                  </a:lnTo>
                  <a:lnTo>
                    <a:pt x="18279" y="16200"/>
                  </a:lnTo>
                  <a:lnTo>
                    <a:pt x="18279" y="13500"/>
                  </a:lnTo>
                  <a:lnTo>
                    <a:pt x="14400" y="13500"/>
                  </a:lnTo>
                  <a:lnTo>
                    <a:pt x="14400" y="21600"/>
                  </a:lnTo>
                  <a:lnTo>
                    <a:pt x="0" y="21600"/>
                  </a:lnTo>
                  <a:close/>
                </a:path>
              </a:pathLst>
            </a:custGeom>
            <a:solidFill>
              <a:schemeClr val="accent1"/>
            </a:solidFill>
            <a:ln w="9525" cap="flat">
              <a:solidFill>
                <a:srgbClr val="000000"/>
              </a:solidFill>
              <a:prstDash val="solid"/>
              <a:miter lim="800000"/>
            </a:ln>
            <a:effectLst/>
          </p:spPr>
          <p:txBody>
            <a:bodyPr wrap="square" lIns="45718" tIns="45718" rIns="45718" bIns="45718" numCol="1" anchor="ctr">
              <a:noAutofit/>
            </a:bodyPr>
            <a:lstStyle/>
            <a:p>
              <a:pPr>
                <a:defRPr>
                  <a:latin typeface="+mj-lt"/>
                  <a:ea typeface="+mj-ea"/>
                  <a:cs typeface="+mj-cs"/>
                  <a:sym typeface="Georgia"/>
                </a:defRPr>
              </a:pPr>
              <a:endParaRPr/>
            </a:p>
          </p:txBody>
        </p:sp>
        <p:sp>
          <p:nvSpPr>
            <p:cNvPr id="348" name="Shape 348"/>
            <p:cNvSpPr/>
            <p:nvPr/>
          </p:nvSpPr>
          <p:spPr>
            <a:xfrm>
              <a:off x="76199" y="-1"/>
              <a:ext cx="1187451" cy="375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Arial"/>
                  <a:ea typeface="Arial"/>
                  <a:cs typeface="Arial"/>
                  <a:sym typeface="Arial"/>
                </a:defRPr>
              </a:lvl1pPr>
            </a:lstStyle>
            <a:p>
              <a:r>
                <a:t> Next</a:t>
              </a:r>
            </a:p>
          </p:txBody>
        </p:sp>
      </p:grpSp>
      <p:pic>
        <p:nvPicPr>
          <p:cNvPr id="350" name="image9.png"/>
          <p:cNvPicPr>
            <a:picLocks noChangeAspect="1"/>
          </p:cNvPicPr>
          <p:nvPr/>
        </p:nvPicPr>
        <p:blipFill>
          <a:blip r:embed="rId2">
            <a:extLst/>
          </a:blip>
          <a:stretch>
            <a:fillRect/>
          </a:stretch>
        </p:blipFill>
        <p:spPr>
          <a:xfrm>
            <a:off x="5448282" y="2250012"/>
            <a:ext cx="3657618" cy="2705114"/>
          </a:xfrm>
          <a:prstGeom prst="rect">
            <a:avLst/>
          </a:prstGeom>
          <a:ln w="76200">
            <a:solidFill>
              <a:srgbClr val="0066CC"/>
            </a:solidFill>
            <a:miter/>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4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4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4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4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34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2" nodeType="clickEffect">
                                  <p:stCondLst>
                                    <p:cond delay="0"/>
                                  </p:stCondLst>
                                  <p:iterate>
                                    <p:tmAbs val="0"/>
                                  </p:iterate>
                                  <p:childTnLst>
                                    <p:set>
                                      <p:cBhvr>
                                        <p:cTn id="31"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build="p" bldLvl="5" animBg="1" advAuto="0"/>
      <p:bldP spid="350" grpId="2" animBg="1" advAuto="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Shape 1102"/>
          <p:cNvSpPr>
            <a:spLocks noGrp="1"/>
          </p:cNvSpPr>
          <p:nvPr>
            <p:ph type="title"/>
          </p:nvPr>
        </p:nvSpPr>
        <p:spPr>
          <a:prstGeom prst="rect">
            <a:avLst/>
          </a:prstGeom>
        </p:spPr>
        <p:txBody>
          <a:bodyPr/>
          <a:lstStyle/>
          <a:p>
            <a:r>
              <a:rPr dirty="0"/>
              <a:t>Thermistor-Based Power Meters</a:t>
            </a:r>
          </a:p>
        </p:txBody>
      </p:sp>
      <p:sp>
        <p:nvSpPr>
          <p:cNvPr id="1103" name="Shape 1103"/>
          <p:cNvSpPr>
            <a:spLocks noGrp="1"/>
          </p:cNvSpPr>
          <p:nvPr>
            <p:ph type="body" sz="half" idx="1"/>
          </p:nvPr>
        </p:nvSpPr>
        <p:spPr>
          <a:xfrm>
            <a:off x="457200" y="1981200"/>
            <a:ext cx="4305300" cy="4114800"/>
          </a:xfrm>
          <a:prstGeom prst="rect">
            <a:avLst/>
          </a:prstGeom>
        </p:spPr>
        <p:txBody>
          <a:bodyPr/>
          <a:lstStyle/>
          <a:p>
            <a:pPr>
              <a:lnSpc>
                <a:spcPct val="90000"/>
              </a:lnSpc>
            </a:pPr>
            <a:r>
              <a:rPr dirty="0"/>
              <a:t>A thermistor is resistor made of a compound of highly temperature metallic oxides</a:t>
            </a:r>
            <a:r>
              <a:rPr lang="en-US" dirty="0"/>
              <a:t>.</a:t>
            </a:r>
            <a:endParaRPr dirty="0"/>
          </a:p>
          <a:p>
            <a:pPr>
              <a:lnSpc>
                <a:spcPct val="90000"/>
              </a:lnSpc>
            </a:pPr>
            <a:r>
              <a:rPr dirty="0"/>
              <a:t>Resistance is a function of the temperature rise produced by applied power</a:t>
            </a:r>
            <a:r>
              <a:rPr lang="en-US" dirty="0"/>
              <a:t>.</a:t>
            </a:r>
            <a:endParaRPr dirty="0"/>
          </a:p>
        </p:txBody>
      </p:sp>
      <p:pic>
        <p:nvPicPr>
          <p:cNvPr id="1104" name="image107.png"/>
          <p:cNvPicPr>
            <a:picLocks noChangeAspect="1"/>
          </p:cNvPicPr>
          <p:nvPr/>
        </p:nvPicPr>
        <p:blipFill>
          <a:blip r:embed="rId2">
            <a:extLst/>
          </a:blip>
          <a:stretch>
            <a:fillRect/>
          </a:stretch>
        </p:blipFill>
        <p:spPr>
          <a:xfrm>
            <a:off x="4914900" y="1981200"/>
            <a:ext cx="3695700" cy="3463925"/>
          </a:xfrm>
          <a:prstGeom prst="rect">
            <a:avLst/>
          </a:prstGeom>
          <a:ln w="12700">
            <a:miter lim="400000"/>
          </a:ln>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Shape 1106"/>
          <p:cNvSpPr>
            <a:spLocks noGrp="1"/>
          </p:cNvSpPr>
          <p:nvPr>
            <p:ph type="title"/>
          </p:nvPr>
        </p:nvSpPr>
        <p:spPr>
          <a:prstGeom prst="rect">
            <a:avLst/>
          </a:prstGeom>
        </p:spPr>
        <p:txBody>
          <a:bodyPr/>
          <a:lstStyle/>
          <a:p>
            <a:r>
              <a:rPr dirty="0"/>
              <a:t>Calorimetric method</a:t>
            </a:r>
          </a:p>
        </p:txBody>
      </p:sp>
      <p:sp>
        <p:nvSpPr>
          <p:cNvPr id="1107" name="Shape 1107"/>
          <p:cNvSpPr>
            <a:spLocks noGrp="1"/>
          </p:cNvSpPr>
          <p:nvPr>
            <p:ph type="body" sz="half" idx="1"/>
          </p:nvPr>
        </p:nvSpPr>
        <p:spPr>
          <a:xfrm>
            <a:off x="730988" y="1392693"/>
            <a:ext cx="7433298" cy="3489550"/>
          </a:xfrm>
          <a:prstGeom prst="rect">
            <a:avLst/>
          </a:prstGeom>
        </p:spPr>
        <p:txBody>
          <a:bodyPr>
            <a:normAutofit fontScale="85000" lnSpcReduction="10000"/>
          </a:bodyPr>
          <a:lstStyle/>
          <a:p>
            <a:pPr>
              <a:defRPr sz="2800"/>
            </a:pPr>
            <a:r>
              <a:rPr lang="en-US" sz="2800" dirty="0"/>
              <a:t>A calorimeter is an instrument used in calorimetry for measuring the amount of heat released or absorbed in chemical or physical reactions. </a:t>
            </a:r>
          </a:p>
          <a:p>
            <a:pPr>
              <a:defRPr sz="2800"/>
            </a:pPr>
            <a:r>
              <a:rPr lang="en-US" dirty="0"/>
              <a:t>Technique based on direct determination of the heat produced by the input power.</a:t>
            </a:r>
            <a:endParaRPr lang="en-US" sz="2800" dirty="0"/>
          </a:p>
          <a:p>
            <a:pPr>
              <a:defRPr sz="2800"/>
            </a:pPr>
            <a:r>
              <a:rPr lang="en-US" sz="2800" dirty="0"/>
              <a:t>It can determine heat content, latent heat, specific heat, and other thermal properties of substances. </a:t>
            </a:r>
          </a:p>
          <a:p>
            <a:pPr>
              <a:defRPr sz="2800"/>
            </a:pPr>
            <a:r>
              <a:rPr lang="en-US" sz="2800" dirty="0"/>
              <a:t>Generally, calorimeter readings are in calories or British thermal units (Btu).</a:t>
            </a:r>
            <a:endParaRPr lang="en-US" dirty="0"/>
          </a:p>
          <a:p>
            <a:pPr>
              <a:defRPr sz="2800"/>
            </a:pPr>
            <a:endParaRPr dirty="0"/>
          </a:p>
        </p:txBody>
      </p:sp>
      <p:pic>
        <p:nvPicPr>
          <p:cNvPr id="1108" name="image108.png"/>
          <p:cNvPicPr>
            <a:picLocks noChangeAspect="1"/>
          </p:cNvPicPr>
          <p:nvPr/>
        </p:nvPicPr>
        <p:blipFill>
          <a:blip r:embed="rId2">
            <a:extLst/>
          </a:blip>
          <a:stretch>
            <a:fillRect/>
          </a:stretch>
        </p:blipFill>
        <p:spPr>
          <a:xfrm>
            <a:off x="5658303" y="4719638"/>
            <a:ext cx="3273426" cy="1800226"/>
          </a:xfrm>
          <a:prstGeom prst="rect">
            <a:avLst/>
          </a:prstGeom>
          <a:ln w="12700">
            <a:miter lim="400000"/>
          </a:ln>
        </p:spPr>
      </p:pic>
      <p:sp>
        <p:nvSpPr>
          <p:cNvPr id="6" name="Shape 1107"/>
          <p:cNvSpPr txBox="1">
            <a:spLocks/>
          </p:cNvSpPr>
          <p:nvPr/>
        </p:nvSpPr>
        <p:spPr>
          <a:xfrm>
            <a:off x="730988" y="5029200"/>
            <a:ext cx="4927315" cy="9409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fontScale="92500" lnSpcReduction="10000"/>
          </a:bodyPr>
          <a:lstStyle>
            <a:lvl1pPr marL="365758" marR="0" indent="-256031"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1pPr>
            <a:lvl2pPr marL="677358" marR="0" indent="-265878"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2pPr>
            <a:lvl3pPr marL="960119" marR="0" indent="-25603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3pPr>
            <a:lvl4pPr marL="1234438" marR="0" indent="-256032"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4pPr>
            <a:lvl5pPr marL="1463038" marR="0" indent="-25603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5pPr>
            <a:lvl6pPr marL="1629664" marR="0" indent="-20320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6pPr>
            <a:lvl7pPr marL="1874520" marR="0" indent="-228600"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7pPr>
            <a:lvl8pPr marL="2090927" marR="0" indent="-243838"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8pPr>
            <a:lvl9pPr marL="2318656" marR="0" indent="-261256" algn="l" defTabSz="914400" rtl="0" latinLnBrk="0">
              <a:lnSpc>
                <a:spcPct val="100000"/>
              </a:lnSpc>
              <a:spcBef>
                <a:spcPts val="900"/>
              </a:spcBef>
              <a:spcAft>
                <a:spcPts val="0"/>
              </a:spcAft>
              <a:buClr>
                <a:schemeClr val="accent3"/>
              </a:buClr>
              <a:buSzPct val="100000"/>
              <a:buFont typeface="Georgia"/>
              <a:buChar char="◦"/>
              <a:tabLst/>
              <a:defRPr sz="2000" b="0" i="0" u="none" strike="noStrike" cap="none" spc="0" baseline="0">
                <a:ln>
                  <a:noFill/>
                </a:ln>
                <a:solidFill>
                  <a:srgbClr val="000000"/>
                </a:solidFill>
                <a:uFillTx/>
                <a:latin typeface="+mj-lt"/>
                <a:ea typeface="+mj-ea"/>
                <a:cs typeface="+mj-cs"/>
                <a:sym typeface="Georgia"/>
              </a:defRPr>
            </a:lvl9pPr>
          </a:lstStyle>
          <a:p>
            <a:pPr>
              <a:defRPr sz="2800"/>
            </a:pPr>
            <a:r>
              <a:rPr lang="en-US" dirty="0"/>
              <a:t>Accurate method.</a:t>
            </a:r>
          </a:p>
          <a:p>
            <a:pPr>
              <a:defRPr sz="2800"/>
            </a:pPr>
            <a:r>
              <a:rPr lang="en-US" dirty="0"/>
              <a:t>“Laboratory method”</a:t>
            </a: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Shape 1110"/>
          <p:cNvSpPr>
            <a:spLocks noGrp="1"/>
          </p:cNvSpPr>
          <p:nvPr>
            <p:ph type="title"/>
          </p:nvPr>
        </p:nvSpPr>
        <p:spPr>
          <a:prstGeom prst="rect">
            <a:avLst/>
          </a:prstGeom>
        </p:spPr>
        <p:txBody>
          <a:bodyPr/>
          <a:lstStyle/>
          <a:p>
            <a:r>
              <a:rPr dirty="0"/>
              <a:t>Energy measurements</a:t>
            </a:r>
          </a:p>
        </p:txBody>
      </p:sp>
      <p:sp>
        <p:nvSpPr>
          <p:cNvPr id="1111" name="Shape 1111"/>
          <p:cNvSpPr>
            <a:spLocks noGrp="1"/>
          </p:cNvSpPr>
          <p:nvPr>
            <p:ph type="body" idx="1"/>
          </p:nvPr>
        </p:nvSpPr>
        <p:spPr>
          <a:xfrm>
            <a:off x="457200" y="1598299"/>
            <a:ext cx="8229600" cy="4976238"/>
          </a:xfrm>
          <a:prstGeom prst="rect">
            <a:avLst/>
          </a:prstGeom>
        </p:spPr>
        <p:txBody>
          <a:bodyPr/>
          <a:lstStyle/>
          <a:p>
            <a:pPr>
              <a:lnSpc>
                <a:spcPct val="80000"/>
              </a:lnSpc>
            </a:pPr>
            <a:r>
              <a:rPr dirty="0"/>
              <a:t>Simplest way is to measure current, voltage and observation interval and compute the product:</a:t>
            </a:r>
          </a:p>
          <a:p>
            <a:pPr marL="256031" indent="-146303">
              <a:lnSpc>
                <a:spcPct val="80000"/>
              </a:lnSpc>
              <a:buSzTx/>
              <a:buNone/>
            </a:pPr>
            <a:endParaRPr dirty="0"/>
          </a:p>
          <a:p>
            <a:pPr marL="256031" indent="-146303">
              <a:lnSpc>
                <a:spcPct val="80000"/>
              </a:lnSpc>
              <a:buSzTx/>
              <a:buNone/>
            </a:pPr>
            <a:endParaRPr dirty="0"/>
          </a:p>
          <a:p>
            <a:pPr>
              <a:lnSpc>
                <a:spcPct val="80000"/>
              </a:lnSpc>
            </a:pPr>
            <a:r>
              <a:rPr dirty="0"/>
              <a:t>Observation interval measures by a chronometer or a time counter</a:t>
            </a:r>
          </a:p>
          <a:p>
            <a:pPr>
              <a:lnSpc>
                <a:spcPct val="80000"/>
              </a:lnSpc>
            </a:pPr>
            <a:r>
              <a:rPr dirty="0"/>
              <a:t>Electricity/energy meters:</a:t>
            </a:r>
          </a:p>
          <a:p>
            <a:pPr lvl="1">
              <a:lnSpc>
                <a:spcPct val="80000"/>
              </a:lnSpc>
              <a:defRPr sz="1800"/>
            </a:pPr>
            <a:r>
              <a:rPr dirty="0"/>
              <a:t>Electrodynamic measurement device</a:t>
            </a:r>
          </a:p>
          <a:p>
            <a:pPr lvl="1">
              <a:lnSpc>
                <a:spcPct val="80000"/>
              </a:lnSpc>
              <a:defRPr sz="1800"/>
            </a:pPr>
            <a:r>
              <a:rPr dirty="0"/>
              <a:t>Induction meter (AC)</a:t>
            </a:r>
          </a:p>
          <a:p>
            <a:pPr lvl="1">
              <a:lnSpc>
                <a:spcPct val="80000"/>
              </a:lnSpc>
              <a:defRPr sz="1800"/>
            </a:pPr>
            <a:r>
              <a:rPr dirty="0"/>
              <a:t>Digital energy meter (AC/DC)</a:t>
            </a:r>
          </a:p>
          <a:p>
            <a:pPr>
              <a:lnSpc>
                <a:spcPct val="80000"/>
              </a:lnSpc>
            </a:pPr>
            <a:r>
              <a:rPr dirty="0"/>
              <a:t>Two main parts:</a:t>
            </a:r>
          </a:p>
          <a:p>
            <a:pPr lvl="1">
              <a:lnSpc>
                <a:spcPct val="80000"/>
              </a:lnSpc>
              <a:defRPr sz="1800"/>
            </a:pPr>
            <a:r>
              <a:rPr dirty="0"/>
              <a:t>Transducer (Converts power to mechanical or electrical signal)</a:t>
            </a:r>
          </a:p>
          <a:p>
            <a:pPr lvl="1">
              <a:lnSpc>
                <a:spcPct val="80000"/>
              </a:lnSpc>
              <a:defRPr sz="1800"/>
            </a:pPr>
            <a:r>
              <a:rPr dirty="0"/>
              <a:t>Counter (Integrates the “energy”)</a:t>
            </a:r>
          </a:p>
        </p:txBody>
      </p:sp>
      <p:pic>
        <p:nvPicPr>
          <p:cNvPr id="1112" name="image109.pdf"/>
          <p:cNvPicPr>
            <a:picLocks noChangeAspect="1"/>
          </p:cNvPicPr>
          <p:nvPr/>
        </p:nvPicPr>
        <p:blipFill>
          <a:blip r:embed="rId2">
            <a:extLst/>
          </a:blip>
          <a:stretch>
            <a:fillRect/>
          </a:stretch>
        </p:blipFill>
        <p:spPr>
          <a:xfrm>
            <a:off x="5508625" y="2021294"/>
            <a:ext cx="2233614" cy="917575"/>
          </a:xfrm>
          <a:prstGeom prst="rect">
            <a:avLst/>
          </a:prstGeom>
          <a:ln w="12700">
            <a:miter lim="400000"/>
          </a:ln>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p:cNvSpPr>
          <p:nvPr>
            <p:ph type="title"/>
          </p:nvPr>
        </p:nvSpPr>
        <p:spPr>
          <a:prstGeom prst="rect">
            <a:avLst/>
          </a:prstGeom>
        </p:spPr>
        <p:txBody>
          <a:bodyPr/>
          <a:lstStyle/>
          <a:p>
            <a:r>
              <a:rPr dirty="0"/>
              <a:t>DC Energy Measurements</a:t>
            </a:r>
          </a:p>
        </p:txBody>
      </p:sp>
      <p:sp>
        <p:nvSpPr>
          <p:cNvPr id="1115" name="Shape 1115"/>
          <p:cNvSpPr>
            <a:spLocks noGrp="1"/>
          </p:cNvSpPr>
          <p:nvPr>
            <p:ph type="body" sz="half" idx="1"/>
          </p:nvPr>
        </p:nvSpPr>
        <p:spPr>
          <a:xfrm>
            <a:off x="318977" y="1469571"/>
            <a:ext cx="5640952" cy="5012871"/>
          </a:xfrm>
          <a:prstGeom prst="rect">
            <a:avLst/>
          </a:prstGeom>
        </p:spPr>
        <p:txBody>
          <a:bodyPr>
            <a:normAutofit/>
          </a:bodyPr>
          <a:lstStyle/>
          <a:p>
            <a:pPr marL="256031" indent="-146303">
              <a:lnSpc>
                <a:spcPct val="72000"/>
              </a:lnSpc>
              <a:buSzTx/>
              <a:buNone/>
              <a:defRPr sz="1800"/>
            </a:pPr>
            <a:r>
              <a:rPr dirty="0"/>
              <a:t> </a:t>
            </a:r>
          </a:p>
          <a:p>
            <a:pPr marL="365758" indent="-256030">
              <a:lnSpc>
                <a:spcPct val="72000"/>
              </a:lnSpc>
              <a:defRPr sz="1800"/>
            </a:pPr>
            <a:r>
              <a:rPr dirty="0"/>
              <a:t>Electrodynamic measurement device (integrating wattmeter)</a:t>
            </a:r>
          </a:p>
          <a:p>
            <a:pPr marL="365758" indent="-256030">
              <a:lnSpc>
                <a:spcPct val="72000"/>
              </a:lnSpc>
              <a:defRPr sz="1800"/>
            </a:pPr>
            <a:r>
              <a:rPr dirty="0"/>
              <a:t>Based on DC motor (no iron)</a:t>
            </a:r>
          </a:p>
          <a:p>
            <a:pPr marL="365758" indent="-256030">
              <a:lnSpc>
                <a:spcPct val="72000"/>
              </a:lnSpc>
              <a:defRPr sz="1800"/>
            </a:pPr>
            <a:r>
              <a:rPr dirty="0"/>
              <a:t>Magnetic field is generating by line current</a:t>
            </a:r>
          </a:p>
          <a:p>
            <a:pPr marL="365758" indent="-256030">
              <a:lnSpc>
                <a:spcPct val="72000"/>
              </a:lnSpc>
              <a:defRPr sz="1800"/>
            </a:pPr>
            <a:r>
              <a:rPr dirty="0"/>
              <a:t>Torque </a:t>
            </a:r>
          </a:p>
          <a:p>
            <a:pPr marL="256031" indent="-146303">
              <a:lnSpc>
                <a:spcPct val="72000"/>
              </a:lnSpc>
              <a:buSzTx/>
              <a:buNone/>
              <a:defRPr sz="1800"/>
            </a:pPr>
            <a:endParaRPr dirty="0"/>
          </a:p>
          <a:p>
            <a:pPr marL="256031" indent="-146303">
              <a:lnSpc>
                <a:spcPct val="72000"/>
              </a:lnSpc>
              <a:buSzTx/>
              <a:buNone/>
              <a:defRPr sz="1800"/>
            </a:pPr>
            <a:endParaRPr dirty="0"/>
          </a:p>
          <a:p>
            <a:pPr marL="365758" indent="-256030">
              <a:lnSpc>
                <a:spcPct val="72000"/>
              </a:lnSpc>
              <a:defRPr sz="1800"/>
            </a:pPr>
            <a:r>
              <a:rPr dirty="0"/>
              <a:t>Aluminum disk and permanent magnet gives linear dependence of </a:t>
            </a:r>
            <a:r>
              <a:rPr lang="en-US" dirty="0"/>
              <a:t>T </a:t>
            </a:r>
            <a:r>
              <a:rPr dirty="0"/>
              <a:t>and power </a:t>
            </a:r>
          </a:p>
          <a:p>
            <a:pPr marL="365758" indent="-256030">
              <a:lnSpc>
                <a:spcPct val="72000"/>
              </a:lnSpc>
              <a:defRPr sz="1800"/>
            </a:pPr>
            <a:r>
              <a:rPr dirty="0"/>
              <a:t>Mechanical counter transfers the rotating motion into a digital or mechanical display</a:t>
            </a:r>
          </a:p>
        </p:txBody>
      </p:sp>
      <p:pic>
        <p:nvPicPr>
          <p:cNvPr id="1116" name="image111.png"/>
          <p:cNvPicPr>
            <a:picLocks noChangeAspect="1"/>
          </p:cNvPicPr>
          <p:nvPr/>
        </p:nvPicPr>
        <p:blipFill>
          <a:blip r:embed="rId2">
            <a:extLst/>
          </a:blip>
          <a:stretch>
            <a:fillRect/>
          </a:stretch>
        </p:blipFill>
        <p:spPr>
          <a:xfrm>
            <a:off x="5756275" y="2574471"/>
            <a:ext cx="2854325" cy="1981200"/>
          </a:xfrm>
          <a:prstGeom prst="rect">
            <a:avLst/>
          </a:prstGeom>
          <a:ln w="12700">
            <a:miter lim="400000"/>
          </a:ln>
        </p:spPr>
      </p:pic>
      <p:pic>
        <p:nvPicPr>
          <p:cNvPr id="1117" name="image110.pdf"/>
          <p:cNvPicPr>
            <a:picLocks noChangeAspect="1"/>
          </p:cNvPicPr>
          <p:nvPr/>
        </p:nvPicPr>
        <p:blipFill rotWithShape="1">
          <a:blip r:embed="rId3">
            <a:extLst/>
          </a:blip>
          <a:srcRect t="1" r="41285" b="8237"/>
          <a:stretch/>
        </p:blipFill>
        <p:spPr>
          <a:xfrm>
            <a:off x="2244542" y="3166139"/>
            <a:ext cx="972187" cy="540448"/>
          </a:xfrm>
          <a:prstGeom prst="rect">
            <a:avLst/>
          </a:prstGeom>
          <a:ln w="12700">
            <a:miter lim="400000"/>
          </a:ln>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 name="image114.png"/>
          <p:cNvPicPr>
            <a:picLocks noChangeAspect="1"/>
          </p:cNvPicPr>
          <p:nvPr/>
        </p:nvPicPr>
        <p:blipFill>
          <a:blip r:embed="rId2">
            <a:extLst/>
          </a:blip>
          <a:stretch>
            <a:fillRect/>
          </a:stretch>
        </p:blipFill>
        <p:spPr>
          <a:xfrm>
            <a:off x="85060" y="340242"/>
            <a:ext cx="9144000" cy="6819942"/>
          </a:xfrm>
          <a:prstGeom prst="rect">
            <a:avLst/>
          </a:prstGeom>
          <a:ln w="12700">
            <a:miter lim="400000"/>
          </a:ln>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8" name="image115.png"/>
          <p:cNvPicPr>
            <a:picLocks noChangeAspect="1"/>
          </p:cNvPicPr>
          <p:nvPr/>
        </p:nvPicPr>
        <p:blipFill>
          <a:blip r:embed="rId2">
            <a:extLst/>
          </a:blip>
          <a:stretch>
            <a:fillRect/>
          </a:stretch>
        </p:blipFill>
        <p:spPr>
          <a:xfrm>
            <a:off x="0" y="38100"/>
            <a:ext cx="9144000" cy="6766352"/>
          </a:xfrm>
          <a:prstGeom prst="rect">
            <a:avLst/>
          </a:prstGeom>
          <a:ln w="12700">
            <a:miter lim="400000"/>
          </a:ln>
        </p:spPr>
      </p:pic>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Shape 1119"/>
          <p:cNvSpPr>
            <a:spLocks noGrp="1"/>
          </p:cNvSpPr>
          <p:nvPr>
            <p:ph type="title"/>
          </p:nvPr>
        </p:nvSpPr>
        <p:spPr>
          <a:prstGeom prst="rect">
            <a:avLst/>
          </a:prstGeom>
        </p:spPr>
        <p:txBody>
          <a:bodyPr/>
          <a:lstStyle/>
          <a:p>
            <a:r>
              <a:t>AC Energy Measurements</a:t>
            </a:r>
          </a:p>
        </p:txBody>
      </p:sp>
      <p:sp>
        <p:nvSpPr>
          <p:cNvPr id="1120" name="Shape 1120"/>
          <p:cNvSpPr>
            <a:spLocks noGrp="1"/>
          </p:cNvSpPr>
          <p:nvPr>
            <p:ph type="body" sz="half" idx="1"/>
          </p:nvPr>
        </p:nvSpPr>
        <p:spPr>
          <a:xfrm>
            <a:off x="326571" y="1981200"/>
            <a:ext cx="4435929" cy="4114800"/>
          </a:xfrm>
          <a:prstGeom prst="rect">
            <a:avLst/>
          </a:prstGeom>
        </p:spPr>
        <p:txBody>
          <a:bodyPr/>
          <a:lstStyle/>
          <a:p>
            <a:pPr marL="609600" indent="-609600">
              <a:lnSpc>
                <a:spcPct val="90000"/>
              </a:lnSpc>
            </a:pPr>
            <a:r>
              <a:rPr dirty="0"/>
              <a:t>Induction energy meter (every household)</a:t>
            </a:r>
          </a:p>
          <a:p>
            <a:pPr marL="609600" indent="-609600">
              <a:lnSpc>
                <a:spcPct val="90000"/>
              </a:lnSpc>
            </a:pPr>
            <a:r>
              <a:rPr dirty="0"/>
              <a:t>Accuracy about 2 %</a:t>
            </a:r>
          </a:p>
          <a:p>
            <a:pPr marL="609600" indent="-609600">
              <a:lnSpc>
                <a:spcPct val="90000"/>
              </a:lnSpc>
            </a:pPr>
            <a:r>
              <a:rPr dirty="0"/>
              <a:t>Current and voltage coil</a:t>
            </a:r>
          </a:p>
          <a:p>
            <a:pPr marL="609600" indent="-609600">
              <a:lnSpc>
                <a:spcPct val="90000"/>
              </a:lnSpc>
            </a:pPr>
            <a:r>
              <a:rPr dirty="0"/>
              <a:t>AC current (coil) </a:t>
            </a:r>
            <a:r>
              <a:rPr dirty="0">
                <a:latin typeface="Wingdings"/>
                <a:ea typeface="Wingdings"/>
                <a:cs typeface="Wingdings"/>
                <a:sym typeface="Wingdings"/>
              </a:rPr>
              <a:t> </a:t>
            </a:r>
            <a:r>
              <a:rPr dirty="0"/>
              <a:t>Eddy currents (disk) </a:t>
            </a:r>
            <a:r>
              <a:rPr dirty="0">
                <a:latin typeface="Wingdings"/>
                <a:ea typeface="Wingdings"/>
                <a:cs typeface="Wingdings"/>
                <a:sym typeface="Wingdings"/>
              </a:rPr>
              <a:t> </a:t>
            </a:r>
            <a:r>
              <a:rPr dirty="0"/>
              <a:t>Force to disk</a:t>
            </a:r>
          </a:p>
          <a:p>
            <a:pPr marL="609600" indent="-609600">
              <a:lnSpc>
                <a:spcPct val="90000"/>
              </a:lnSpc>
            </a:pPr>
            <a:r>
              <a:rPr dirty="0"/>
              <a:t>Variable powers cause variable rotating speed</a:t>
            </a:r>
          </a:p>
          <a:p>
            <a:pPr marL="609600" indent="-609600">
              <a:lnSpc>
                <a:spcPct val="90000"/>
              </a:lnSpc>
            </a:pPr>
            <a:r>
              <a:rPr dirty="0"/>
              <a:t>Day and night electricity</a:t>
            </a:r>
          </a:p>
        </p:txBody>
      </p:sp>
      <p:pic>
        <p:nvPicPr>
          <p:cNvPr id="1121" name="image112.png"/>
          <p:cNvPicPr>
            <a:picLocks noChangeAspect="1"/>
          </p:cNvPicPr>
          <p:nvPr/>
        </p:nvPicPr>
        <p:blipFill>
          <a:blip r:embed="rId2">
            <a:extLst/>
          </a:blip>
          <a:stretch>
            <a:fillRect/>
          </a:stretch>
        </p:blipFill>
        <p:spPr>
          <a:xfrm>
            <a:off x="4914900" y="1981200"/>
            <a:ext cx="3695700" cy="4114800"/>
          </a:xfrm>
          <a:prstGeom prst="rect">
            <a:avLst/>
          </a:prstGeom>
          <a:ln w="12700">
            <a:miter lim="400000"/>
          </a:ln>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Shape 1123"/>
          <p:cNvSpPr>
            <a:spLocks noGrp="1"/>
          </p:cNvSpPr>
          <p:nvPr>
            <p:ph type="title"/>
          </p:nvPr>
        </p:nvSpPr>
        <p:spPr>
          <a:prstGeom prst="rect">
            <a:avLst/>
          </a:prstGeom>
        </p:spPr>
        <p:txBody>
          <a:bodyPr/>
          <a:lstStyle/>
          <a:p>
            <a:r>
              <a:rPr dirty="0"/>
              <a:t>AC Energy measurements</a:t>
            </a:r>
          </a:p>
        </p:txBody>
      </p:sp>
      <p:sp>
        <p:nvSpPr>
          <p:cNvPr id="1124" name="Shape 1124"/>
          <p:cNvSpPr>
            <a:spLocks noGrp="1"/>
          </p:cNvSpPr>
          <p:nvPr>
            <p:ph type="body" sz="half" idx="1"/>
          </p:nvPr>
        </p:nvSpPr>
        <p:spPr>
          <a:xfrm>
            <a:off x="382771" y="1981199"/>
            <a:ext cx="4933507" cy="4175051"/>
          </a:xfrm>
          <a:prstGeom prst="rect">
            <a:avLst/>
          </a:prstGeom>
        </p:spPr>
        <p:txBody>
          <a:bodyPr/>
          <a:lstStyle/>
          <a:p>
            <a:pPr marL="914400" lvl="1" indent="-457200">
              <a:buFontTx/>
              <a:buAutoNum type="arabicPeriod"/>
              <a:defRPr sz="2400"/>
            </a:pPr>
            <a:r>
              <a:rPr dirty="0"/>
              <a:t>Current coil and magnetic circuit</a:t>
            </a:r>
          </a:p>
          <a:p>
            <a:pPr marL="914400" lvl="1" indent="-457200">
              <a:buFontTx/>
              <a:buAutoNum type="arabicPeriod"/>
              <a:defRPr sz="2400"/>
            </a:pPr>
            <a:r>
              <a:rPr dirty="0"/>
              <a:t>Voltage coil and magnetic circuit</a:t>
            </a:r>
          </a:p>
          <a:p>
            <a:pPr marL="914400" lvl="1" indent="-457200">
              <a:buFontTx/>
              <a:buAutoNum type="arabicPeriod"/>
              <a:defRPr sz="2400"/>
            </a:pPr>
            <a:r>
              <a:rPr dirty="0"/>
              <a:t>Rotating disk</a:t>
            </a:r>
          </a:p>
          <a:p>
            <a:pPr marL="914400" lvl="1" indent="-457200">
              <a:buFontTx/>
              <a:buAutoNum type="arabicPeriod"/>
              <a:defRPr sz="2400"/>
            </a:pPr>
            <a:r>
              <a:rPr dirty="0"/>
              <a:t>Disk axis</a:t>
            </a:r>
          </a:p>
          <a:p>
            <a:pPr marL="914400" lvl="1" indent="-457200">
              <a:buFontTx/>
              <a:buAutoNum type="arabicPeriod"/>
              <a:defRPr sz="2400"/>
            </a:pPr>
            <a:r>
              <a:rPr dirty="0"/>
              <a:t>Permanent magnet</a:t>
            </a:r>
          </a:p>
          <a:p>
            <a:pPr marL="914400" lvl="1" indent="-457200">
              <a:buFontTx/>
              <a:buAutoNum type="arabicPeriod"/>
              <a:defRPr sz="2400"/>
            </a:pPr>
            <a:r>
              <a:rPr dirty="0"/>
              <a:t>Display</a:t>
            </a:r>
          </a:p>
        </p:txBody>
      </p:sp>
      <p:pic>
        <p:nvPicPr>
          <p:cNvPr id="1125" name="image113.png"/>
          <p:cNvPicPr>
            <a:picLocks noChangeAspect="1"/>
          </p:cNvPicPr>
          <p:nvPr/>
        </p:nvPicPr>
        <p:blipFill>
          <a:blip r:embed="rId2">
            <a:extLst/>
          </a:blip>
          <a:stretch>
            <a:fillRect/>
          </a:stretch>
        </p:blipFill>
        <p:spPr>
          <a:xfrm>
            <a:off x="4912242" y="1736725"/>
            <a:ext cx="3285460" cy="4270670"/>
          </a:xfrm>
          <a:prstGeom prst="rect">
            <a:avLst/>
          </a:prstGeom>
          <a:ln w="12700">
            <a:miter lim="400000"/>
          </a:ln>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Shape 1127"/>
          <p:cNvSpPr>
            <a:spLocks noGrp="1"/>
          </p:cNvSpPr>
          <p:nvPr>
            <p:ph type="title"/>
          </p:nvPr>
        </p:nvSpPr>
        <p:spPr>
          <a:prstGeom prst="rect">
            <a:avLst/>
          </a:prstGeom>
        </p:spPr>
        <p:txBody>
          <a:bodyPr/>
          <a:lstStyle/>
          <a:p>
            <a:r>
              <a:rPr dirty="0"/>
              <a:t>Electronic Energy Meters</a:t>
            </a:r>
          </a:p>
        </p:txBody>
      </p:sp>
      <p:sp>
        <p:nvSpPr>
          <p:cNvPr id="1128" name="Shape 1128"/>
          <p:cNvSpPr>
            <a:spLocks noGrp="1"/>
          </p:cNvSpPr>
          <p:nvPr>
            <p:ph type="body" idx="1"/>
          </p:nvPr>
        </p:nvSpPr>
        <p:spPr>
          <a:xfrm>
            <a:off x="457200" y="1598299"/>
            <a:ext cx="8229600" cy="4976238"/>
          </a:xfrm>
          <a:prstGeom prst="rect">
            <a:avLst/>
          </a:prstGeom>
        </p:spPr>
        <p:txBody>
          <a:bodyPr/>
          <a:lstStyle/>
          <a:p>
            <a:pPr>
              <a:lnSpc>
                <a:spcPct val="90000"/>
              </a:lnSpc>
            </a:pPr>
            <a:r>
              <a:rPr dirty="0"/>
              <a:t>Product of current and voltage. The result is integrated over the observation time</a:t>
            </a:r>
            <a:r>
              <a:rPr lang="en-US" dirty="0"/>
              <a:t>.</a:t>
            </a:r>
            <a:endParaRPr dirty="0"/>
          </a:p>
          <a:p>
            <a:pPr>
              <a:lnSpc>
                <a:spcPct val="90000"/>
              </a:lnSpc>
            </a:pPr>
            <a:r>
              <a:rPr dirty="0"/>
              <a:t>The most used technique is the time-division multiplier in which pulses are modulated in duration and amplitude of voltage and current</a:t>
            </a:r>
          </a:p>
          <a:p>
            <a:pPr>
              <a:lnSpc>
                <a:spcPct val="90000"/>
              </a:lnSpc>
            </a:pPr>
            <a:r>
              <a:rPr dirty="0"/>
              <a:t>Accuracy: 0.005 %</a:t>
            </a: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Shape 1130"/>
          <p:cNvSpPr>
            <a:spLocks noGrp="1"/>
          </p:cNvSpPr>
          <p:nvPr>
            <p:ph type="title"/>
          </p:nvPr>
        </p:nvSpPr>
        <p:spPr>
          <a:prstGeom prst="rect">
            <a:avLst/>
          </a:prstGeom>
        </p:spPr>
        <p:txBody>
          <a:bodyPr/>
          <a:lstStyle/>
          <a:p>
            <a:r>
              <a:t>Energy measurements</a:t>
            </a:r>
          </a:p>
        </p:txBody>
      </p:sp>
      <p:sp>
        <p:nvSpPr>
          <p:cNvPr id="1131" name="Shape 1131"/>
          <p:cNvSpPr>
            <a:spLocks noGrp="1"/>
          </p:cNvSpPr>
          <p:nvPr>
            <p:ph type="body" idx="1"/>
          </p:nvPr>
        </p:nvSpPr>
        <p:spPr>
          <a:xfrm>
            <a:off x="457200" y="1598299"/>
            <a:ext cx="8229600" cy="4976238"/>
          </a:xfrm>
          <a:prstGeom prst="rect">
            <a:avLst/>
          </a:prstGeom>
        </p:spPr>
        <p:txBody>
          <a:bodyPr/>
          <a:lstStyle/>
          <a:p>
            <a:pPr>
              <a:lnSpc>
                <a:spcPct val="90000"/>
              </a:lnSpc>
            </a:pPr>
            <a:r>
              <a:rPr dirty="0"/>
              <a:t>Automatic remote reading in future </a:t>
            </a:r>
          </a:p>
          <a:p>
            <a:pPr lvl="1">
              <a:lnSpc>
                <a:spcPct val="90000"/>
              </a:lnSpc>
            </a:pPr>
            <a:r>
              <a:rPr dirty="0"/>
              <a:t>Pricing</a:t>
            </a:r>
          </a:p>
          <a:p>
            <a:pPr lvl="1">
              <a:lnSpc>
                <a:spcPct val="90000"/>
              </a:lnSpc>
            </a:pPr>
            <a:r>
              <a:rPr dirty="0"/>
              <a:t>Controlling generation/loads</a:t>
            </a:r>
          </a:p>
          <a:p>
            <a:pPr>
              <a:lnSpc>
                <a:spcPct val="90000"/>
              </a:lnSpc>
            </a:pPr>
            <a:r>
              <a:rPr dirty="0"/>
              <a:t>Several system under development (GSM, radio link, phone line…)</a:t>
            </a:r>
          </a:p>
          <a:p>
            <a:pPr>
              <a:lnSpc>
                <a:spcPct val="90000"/>
              </a:lnSpc>
            </a:pPr>
            <a:r>
              <a:rPr dirty="0"/>
              <a:t>Energy meters also in var (reactive power) hours and volt-ampere (apparent power) hours</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p:cNvSpPr>
          <p:nvPr>
            <p:ph type="body" idx="1"/>
          </p:nvPr>
        </p:nvSpPr>
        <p:spPr>
          <a:xfrm>
            <a:off x="235874" y="1295400"/>
            <a:ext cx="5070280" cy="5379642"/>
          </a:xfrm>
          <a:prstGeom prst="rect">
            <a:avLst/>
          </a:prstGeom>
        </p:spPr>
        <p:txBody>
          <a:bodyPr/>
          <a:lstStyle/>
          <a:p>
            <a:pPr marL="146304" indent="-36577">
              <a:lnSpc>
                <a:spcPct val="135000"/>
              </a:lnSpc>
              <a:buSzTx/>
              <a:buNone/>
              <a:defRPr sz="2300">
                <a:solidFill>
                  <a:srgbClr val="2B4A5E"/>
                </a:solidFill>
              </a:defRPr>
            </a:pPr>
            <a:r>
              <a:t>	</a:t>
            </a:r>
            <a:r>
              <a:rPr b="1" u="sng">
                <a:solidFill>
                  <a:srgbClr val="7030A0"/>
                </a:solidFill>
              </a:rPr>
              <a:t>Spring Control:</a:t>
            </a:r>
          </a:p>
          <a:p>
            <a:pPr>
              <a:lnSpc>
                <a:spcPct val="81000"/>
              </a:lnSpc>
              <a:defRPr sz="2300">
                <a:latin typeface="Times New Roman"/>
                <a:ea typeface="Times New Roman"/>
                <a:cs typeface="Times New Roman"/>
                <a:sym typeface="Times New Roman"/>
              </a:defRPr>
            </a:pPr>
            <a:r>
              <a:t>Two springs A and B are wound in opposite directions.</a:t>
            </a:r>
          </a:p>
          <a:p>
            <a:pPr>
              <a:lnSpc>
                <a:spcPct val="81000"/>
              </a:lnSpc>
              <a:defRPr sz="2300">
                <a:latin typeface="Times New Roman"/>
                <a:ea typeface="Times New Roman"/>
                <a:cs typeface="Times New Roman"/>
                <a:sym typeface="Times New Roman"/>
              </a:defRPr>
            </a:pPr>
            <a:r>
              <a:t>On deflection, one spring winds while the other unwinds.</a:t>
            </a:r>
          </a:p>
          <a:p>
            <a:pPr>
              <a:lnSpc>
                <a:spcPct val="81000"/>
              </a:lnSpc>
              <a:defRPr sz="2300">
                <a:latin typeface="Times New Roman"/>
                <a:ea typeface="Times New Roman"/>
                <a:cs typeface="Times New Roman"/>
                <a:sym typeface="Times New Roman"/>
              </a:defRPr>
            </a:pPr>
            <a:r>
              <a:t>To make the controlling torque directly proportional to the angle of deflection, the springs should have fairly large number of turns. </a:t>
            </a:r>
          </a:p>
          <a:p>
            <a:pPr marL="204106" indent="-204106">
              <a:lnSpc>
                <a:spcPct val="81000"/>
              </a:lnSpc>
              <a:buFont typeface="Arial"/>
              <a:defRPr sz="2300">
                <a:latin typeface="Times New Roman"/>
                <a:ea typeface="Times New Roman"/>
                <a:cs typeface="Times New Roman"/>
                <a:sym typeface="Times New Roman"/>
              </a:defRPr>
            </a:pPr>
            <a:r>
              <a:t>The spring material must be nonmagnetic to avoid any magnetic field influence on the controlling force.</a:t>
            </a:r>
          </a:p>
          <a:p>
            <a:pPr marL="204106" indent="-204106">
              <a:lnSpc>
                <a:spcPct val="81000"/>
              </a:lnSpc>
              <a:buFont typeface="Arial"/>
              <a:defRPr sz="2300">
                <a:latin typeface="Times New Roman"/>
                <a:ea typeface="Times New Roman"/>
                <a:cs typeface="Times New Roman"/>
                <a:sym typeface="Times New Roman"/>
              </a:defRPr>
            </a:pPr>
            <a:r>
              <a:t>Since the springs are used to make electrical connection to the coil, they must have a low resistance.</a:t>
            </a:r>
          </a:p>
        </p:txBody>
      </p:sp>
      <p:pic>
        <p:nvPicPr>
          <p:cNvPr id="353" name="image10.png"/>
          <p:cNvPicPr>
            <a:picLocks noChangeAspect="1"/>
          </p:cNvPicPr>
          <p:nvPr/>
        </p:nvPicPr>
        <p:blipFill>
          <a:blip r:embed="rId2">
            <a:extLst/>
          </a:blip>
          <a:stretch>
            <a:fillRect/>
          </a:stretch>
        </p:blipFill>
        <p:spPr>
          <a:xfrm>
            <a:off x="5056187" y="2040465"/>
            <a:ext cx="4053948" cy="3581403"/>
          </a:xfrm>
          <a:prstGeom prst="rect">
            <a:avLst/>
          </a:prstGeom>
          <a:ln w="12700">
            <a:miter lim="400000"/>
          </a:ln>
        </p:spPr>
      </p:pic>
      <p:sp>
        <p:nvSpPr>
          <p:cNvPr id="354" name="Shape 354"/>
          <p:cNvSpPr>
            <a:spLocks noGrp="1"/>
          </p:cNvSpPr>
          <p:nvPr>
            <p:ph type="title"/>
          </p:nvPr>
        </p:nvSpPr>
        <p:spPr>
          <a:xfrm>
            <a:off x="457200" y="471487"/>
            <a:ext cx="8229600" cy="788989"/>
          </a:xfrm>
          <a:prstGeom prst="rect">
            <a:avLst/>
          </a:prstGeom>
        </p:spPr>
        <p:txBody>
          <a:bodyPr/>
          <a:lstStyle>
            <a:lvl1pPr algn="ctr">
              <a:defRPr sz="2800" u="sng">
                <a:solidFill>
                  <a:srgbClr val="934C22"/>
                </a:solidFill>
              </a:defRPr>
            </a:lvl1pPr>
          </a:lstStyle>
          <a:p>
            <a:r>
              <a:t>Double Spring Control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5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2" nodeType="afterEffect">
                                  <p:stCondLst>
                                    <p:cond delay="0"/>
                                  </p:stCondLst>
                                  <p:iterate>
                                    <p:tmAbs val="0"/>
                                  </p:iterate>
                                  <p:childTnLst>
                                    <p:set>
                                      <p:cBhvr>
                                        <p:cTn id="14" fill="hold"/>
                                        <p:tgtEl>
                                          <p:spTgt spid="3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5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5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35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3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build="p" bldLvl="5" animBg="1" advAuto="0"/>
      <p:bldP spid="353" grpId="2" animBg="1" advAuto="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Shape 1140"/>
          <p:cNvSpPr>
            <a:spLocks noGrp="1"/>
          </p:cNvSpPr>
          <p:nvPr>
            <p:ph type="title"/>
          </p:nvPr>
        </p:nvSpPr>
        <p:spPr>
          <a:prstGeom prst="rect">
            <a:avLst/>
          </a:prstGeom>
        </p:spPr>
        <p:txBody>
          <a:bodyPr/>
          <a:lstStyle/>
          <a:p>
            <a:r>
              <a:rPr dirty="0"/>
              <a:t>Digital wattmeter (up to 100 kHz)</a:t>
            </a:r>
          </a:p>
        </p:txBody>
      </p:sp>
      <p:sp>
        <p:nvSpPr>
          <p:cNvPr id="1141" name="Shape 1141"/>
          <p:cNvSpPr>
            <a:spLocks noGrp="1"/>
          </p:cNvSpPr>
          <p:nvPr>
            <p:ph type="body" sz="half" idx="1"/>
          </p:nvPr>
        </p:nvSpPr>
        <p:spPr>
          <a:xfrm>
            <a:off x="261257" y="1534886"/>
            <a:ext cx="4501243" cy="4561114"/>
          </a:xfrm>
          <a:prstGeom prst="rect">
            <a:avLst/>
          </a:prstGeom>
        </p:spPr>
        <p:txBody>
          <a:bodyPr/>
          <a:lstStyle/>
          <a:p>
            <a:pPr>
              <a:lnSpc>
                <a:spcPct val="90000"/>
              </a:lnSpc>
            </a:pPr>
            <a:r>
              <a:rPr dirty="0"/>
              <a:t>Advantages:</a:t>
            </a:r>
          </a:p>
          <a:p>
            <a:pPr lvl="1">
              <a:lnSpc>
                <a:spcPct val="90000"/>
              </a:lnSpc>
              <a:defRPr sz="1800"/>
            </a:pPr>
            <a:r>
              <a:rPr dirty="0"/>
              <a:t>High-resolution</a:t>
            </a:r>
          </a:p>
          <a:p>
            <a:pPr lvl="1">
              <a:lnSpc>
                <a:spcPct val="90000"/>
              </a:lnSpc>
              <a:defRPr sz="1800"/>
            </a:pPr>
            <a:r>
              <a:rPr dirty="0"/>
              <a:t>Accuracy</a:t>
            </a:r>
          </a:p>
          <a:p>
            <a:pPr>
              <a:lnSpc>
                <a:spcPct val="90000"/>
              </a:lnSpc>
            </a:pPr>
            <a:r>
              <a:rPr dirty="0"/>
              <a:t>Several techniques (multiplication of signals)</a:t>
            </a:r>
          </a:p>
          <a:p>
            <a:pPr>
              <a:lnSpc>
                <a:spcPct val="90000"/>
              </a:lnSpc>
            </a:pPr>
            <a:r>
              <a:rPr dirty="0"/>
              <a:t>Electronic multiplier is an analog system which gives as its output a voltage proportional to the power indication required </a:t>
            </a:r>
            <a:r>
              <a:rPr dirty="0">
                <a:latin typeface="Wingdings"/>
                <a:ea typeface="Wingdings"/>
                <a:cs typeface="Wingdings"/>
                <a:sym typeface="Wingdings"/>
              </a:rPr>
              <a:t> </a:t>
            </a:r>
            <a:r>
              <a:rPr dirty="0"/>
              <a:t>A/D conversion</a:t>
            </a:r>
          </a:p>
        </p:txBody>
      </p:sp>
      <p:pic>
        <p:nvPicPr>
          <p:cNvPr id="1142" name="image80.png"/>
          <p:cNvPicPr>
            <a:picLocks noChangeAspect="1"/>
          </p:cNvPicPr>
          <p:nvPr/>
        </p:nvPicPr>
        <p:blipFill>
          <a:blip r:embed="rId2">
            <a:extLst/>
          </a:blip>
          <a:stretch>
            <a:fillRect/>
          </a:stretch>
        </p:blipFill>
        <p:spPr>
          <a:xfrm>
            <a:off x="4914900" y="2654300"/>
            <a:ext cx="3695700" cy="2768600"/>
          </a:xfrm>
          <a:prstGeom prst="rect">
            <a:avLst/>
          </a:prstGeom>
          <a:ln w="12700">
            <a:miter lim="400000"/>
          </a:ln>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Shape 1144"/>
          <p:cNvSpPr>
            <a:spLocks noGrp="1"/>
          </p:cNvSpPr>
          <p:nvPr>
            <p:ph type="title"/>
          </p:nvPr>
        </p:nvSpPr>
        <p:spPr>
          <a:prstGeom prst="rect">
            <a:avLst/>
          </a:prstGeom>
        </p:spPr>
        <p:txBody>
          <a:bodyPr/>
          <a:lstStyle/>
          <a:p>
            <a:pPr algn="ctr"/>
            <a:r>
              <a:t>The End</a:t>
            </a:r>
          </a:p>
        </p:txBody>
      </p:sp>
      <p:pic>
        <p:nvPicPr>
          <p:cNvPr id="1145" name="image119.png"/>
          <p:cNvPicPr>
            <a:picLocks noChangeAspect="1"/>
          </p:cNvPicPr>
          <p:nvPr/>
        </p:nvPicPr>
        <p:blipFill>
          <a:blip r:embed="rId2">
            <a:extLst/>
          </a:blip>
          <a:stretch>
            <a:fillRect/>
          </a:stretch>
        </p:blipFill>
        <p:spPr>
          <a:xfrm>
            <a:off x="1066800" y="1981200"/>
            <a:ext cx="3695700" cy="4114800"/>
          </a:xfrm>
          <a:prstGeom prst="rect">
            <a:avLst/>
          </a:prstGeom>
          <a:ln w="12700">
            <a:miter lim="400000"/>
          </a:ln>
        </p:spPr>
      </p:pic>
      <p:pic>
        <p:nvPicPr>
          <p:cNvPr id="1146" name="image120.png"/>
          <p:cNvPicPr>
            <a:picLocks noChangeAspect="1"/>
          </p:cNvPicPr>
          <p:nvPr/>
        </p:nvPicPr>
        <p:blipFill>
          <a:blip r:embed="rId3">
            <a:extLst/>
          </a:blip>
          <a:stretch>
            <a:fillRect/>
          </a:stretch>
        </p:blipFill>
        <p:spPr>
          <a:xfrm>
            <a:off x="4914900" y="1981200"/>
            <a:ext cx="3695700" cy="4114800"/>
          </a:xfrm>
          <a:prstGeom prst="rect">
            <a:avLst/>
          </a:prstGeom>
          <a:ln w="12700">
            <a:miter lim="400000"/>
          </a:ln>
        </p:spPr>
      </p:pic>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a:spLocks noGrp="1"/>
          </p:cNvSpPr>
          <p:nvPr>
            <p:ph type="title" idx="4294967295"/>
          </p:nvPr>
        </p:nvSpPr>
        <p:spPr>
          <a:xfrm>
            <a:off x="457200" y="277811"/>
            <a:ext cx="8229600" cy="712790"/>
          </a:xfrm>
          <a:prstGeom prst="rect">
            <a:avLst/>
          </a:prstGeom>
        </p:spPr>
        <p:txBody>
          <a:bodyPr/>
          <a:lstStyle>
            <a:lvl1pPr marL="800100" indent="-800100">
              <a:defRPr sz="3800" b="1">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RESISTANCE  MEASUREMENT</a:t>
            </a:r>
          </a:p>
        </p:txBody>
      </p:sp>
      <p:sp>
        <p:nvSpPr>
          <p:cNvPr id="1149" name="Shape 1149"/>
          <p:cNvSpPr>
            <a:spLocks noGrp="1"/>
          </p:cNvSpPr>
          <p:nvPr>
            <p:ph type="body" idx="4294967295"/>
          </p:nvPr>
        </p:nvSpPr>
        <p:spPr>
          <a:xfrm>
            <a:off x="457200" y="1143000"/>
            <a:ext cx="8686800" cy="4987925"/>
          </a:xfrm>
          <a:prstGeom prst="rect">
            <a:avLst/>
          </a:prstGeom>
        </p:spPr>
        <p:txBody>
          <a:bodyPr/>
          <a:lstStyle/>
          <a:p>
            <a:pPr marL="571500" indent="-571500">
              <a:spcBef>
                <a:spcPts val="600"/>
              </a:spcBef>
              <a:buClr>
                <a:srgbClr val="3891A7"/>
              </a:buClr>
              <a:buSzPct val="80000"/>
              <a:buFont typeface="Wingdings 2"/>
              <a:buChar char="●"/>
              <a:defRPr sz="2600">
                <a:latin typeface="Times New Roman"/>
                <a:ea typeface="Times New Roman"/>
                <a:cs typeface="Times New Roman"/>
                <a:sym typeface="Times New Roman"/>
              </a:defRPr>
            </a:pPr>
            <a:r>
              <a:rPr dirty="0"/>
              <a:t>The instrument is called </a:t>
            </a:r>
            <a:r>
              <a:rPr dirty="0">
                <a:solidFill>
                  <a:srgbClr val="0066CC"/>
                </a:solidFill>
              </a:rPr>
              <a:t>ohmmeter.</a:t>
            </a:r>
            <a:r>
              <a:rPr dirty="0"/>
              <a:t> </a:t>
            </a:r>
          </a:p>
          <a:p>
            <a:pPr marL="571500" indent="-571500">
              <a:spcBef>
                <a:spcPts val="600"/>
              </a:spcBef>
              <a:buClr>
                <a:srgbClr val="3891A7"/>
              </a:buClr>
              <a:buSzPct val="80000"/>
              <a:buFont typeface="Wingdings 2"/>
              <a:buChar char="●"/>
              <a:defRPr sz="2600">
                <a:latin typeface="Times New Roman"/>
                <a:ea typeface="Times New Roman"/>
                <a:cs typeface="Times New Roman"/>
                <a:sym typeface="Times New Roman"/>
              </a:defRPr>
            </a:pPr>
            <a:r>
              <a:rPr dirty="0"/>
              <a:t>Three types :</a:t>
            </a:r>
          </a:p>
          <a:p>
            <a:pPr marL="839787" lvl="1" indent="-495300">
              <a:spcBef>
                <a:spcPts val="500"/>
              </a:spcBef>
              <a:buClr>
                <a:srgbClr val="3891A7"/>
              </a:buClr>
              <a:buFontTx/>
              <a:buAutoNum type="arabicPeriod"/>
              <a:defRPr sz="2800" b="1">
                <a:latin typeface="Times New Roman"/>
                <a:ea typeface="Times New Roman"/>
                <a:cs typeface="Times New Roman"/>
                <a:sym typeface="Times New Roman"/>
              </a:defRPr>
            </a:pPr>
            <a:r>
              <a:rPr dirty="0"/>
              <a:t>Shunt-Type Ohmmeter : </a:t>
            </a:r>
            <a:r>
              <a:rPr b="0" dirty="0"/>
              <a:t>For </a:t>
            </a:r>
            <a:r>
              <a:rPr b="0" i="1" dirty="0">
                <a:solidFill>
                  <a:srgbClr val="0066CC"/>
                </a:solidFill>
              </a:rPr>
              <a:t>low value</a:t>
            </a:r>
            <a:r>
              <a:rPr b="0" dirty="0"/>
              <a:t> resistors.</a:t>
            </a:r>
          </a:p>
          <a:p>
            <a:pPr marL="839787" lvl="1" indent="-495300">
              <a:spcBef>
                <a:spcPts val="500"/>
              </a:spcBef>
              <a:buClr>
                <a:srgbClr val="3891A7"/>
              </a:buClr>
              <a:buFontTx/>
              <a:buAutoNum type="arabicPeriod"/>
              <a:defRPr sz="2800" b="1">
                <a:latin typeface="Times New Roman"/>
                <a:ea typeface="Times New Roman"/>
                <a:cs typeface="Times New Roman"/>
                <a:sym typeface="Times New Roman"/>
              </a:defRPr>
            </a:pPr>
            <a:r>
              <a:rPr dirty="0"/>
              <a:t>Series-Type Ohmmeter : </a:t>
            </a:r>
            <a:r>
              <a:rPr b="0" dirty="0"/>
              <a:t>For </a:t>
            </a:r>
            <a:r>
              <a:rPr b="0" i="1" dirty="0">
                <a:solidFill>
                  <a:srgbClr val="0066CC"/>
                </a:solidFill>
              </a:rPr>
              <a:t>medium-value</a:t>
            </a:r>
            <a:r>
              <a:rPr b="0" i="1" dirty="0"/>
              <a:t> </a:t>
            </a:r>
            <a:r>
              <a:rPr b="0" dirty="0"/>
              <a:t>resistors.</a:t>
            </a:r>
            <a:r>
              <a:rPr sz="3000" b="0" dirty="0">
                <a:latin typeface="Gill Sans MT"/>
                <a:ea typeface="Gill Sans MT"/>
                <a:cs typeface="Gill Sans MT"/>
                <a:sym typeface="Gill Sans MT"/>
              </a:rPr>
              <a:t> </a:t>
            </a:r>
          </a:p>
          <a:p>
            <a:pPr marL="839787" lvl="1" indent="-495300">
              <a:spcBef>
                <a:spcPts val="500"/>
              </a:spcBef>
              <a:buClr>
                <a:srgbClr val="3891A7"/>
              </a:buClr>
              <a:buFontTx/>
              <a:buAutoNum type="arabicPeriod"/>
              <a:defRPr sz="2800" b="1">
                <a:latin typeface="Times New Roman"/>
                <a:ea typeface="Times New Roman"/>
                <a:cs typeface="Times New Roman"/>
                <a:sym typeface="Times New Roman"/>
              </a:defRPr>
            </a:pPr>
            <a:r>
              <a:rPr dirty="0"/>
              <a:t>Meggar-Type Ohmmeter : </a:t>
            </a:r>
            <a:r>
              <a:rPr b="0" dirty="0"/>
              <a:t>For </a:t>
            </a:r>
            <a:r>
              <a:rPr b="0" i="1" dirty="0">
                <a:solidFill>
                  <a:srgbClr val="0066CC"/>
                </a:solidFill>
              </a:rPr>
              <a:t>high-value</a:t>
            </a:r>
            <a:r>
              <a:rPr b="0" i="1" dirty="0"/>
              <a:t> </a:t>
            </a:r>
            <a:r>
              <a:rPr b="0" dirty="0"/>
              <a:t>resistances, such as the insulation of a cable.</a:t>
            </a:r>
            <a:r>
              <a:rPr sz="3000" b="0" dirty="0"/>
              <a:t> </a:t>
            </a:r>
            <a:r>
              <a:rPr b="0" dirty="0"/>
              <a:t> </a:t>
            </a:r>
          </a:p>
        </p:txBody>
      </p:sp>
      <p:sp>
        <p:nvSpPr>
          <p:cNvPr id="1150" name="Shape 1150"/>
          <p:cNvSpPr>
            <a:spLocks noGrp="1"/>
          </p:cNvSpPr>
          <p:nvPr>
            <p:ph type="sldNum" sz="quarter" idx="4294967295"/>
          </p:nvPr>
        </p:nvSpPr>
        <p:spPr>
          <a:xfrm>
            <a:off x="8676006" y="6512562"/>
            <a:ext cx="3327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132</a:t>
            </a:fld>
            <a:endParaRPr/>
          </a:p>
        </p:txBody>
      </p:sp>
      <p:grpSp>
        <p:nvGrpSpPr>
          <p:cNvPr id="1153" name="Group 1153"/>
          <p:cNvGrpSpPr/>
          <p:nvPr/>
        </p:nvGrpSpPr>
        <p:grpSpPr>
          <a:xfrm>
            <a:off x="6324600" y="6461124"/>
            <a:ext cx="2057400" cy="396240"/>
            <a:chOff x="0" y="0"/>
            <a:chExt cx="2057400" cy="396238"/>
          </a:xfrm>
        </p:grpSpPr>
        <p:sp>
          <p:nvSpPr>
            <p:cNvPr id="1151" name="Shape 1151"/>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1152" name="Shape 1152"/>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Shape 1155"/>
          <p:cNvSpPr>
            <a:spLocks noGrp="1"/>
          </p:cNvSpPr>
          <p:nvPr>
            <p:ph type="title" idx="4294967295"/>
          </p:nvPr>
        </p:nvSpPr>
        <p:spPr>
          <a:xfrm>
            <a:off x="1435100" y="274637"/>
            <a:ext cx="7499350" cy="1143001"/>
          </a:xfrm>
          <a:prstGeom prst="rect">
            <a:avLst/>
          </a:prstGeom>
        </p:spPr>
        <p:txBody>
          <a:bodyPr/>
          <a:lstStyle>
            <a:lvl1pPr>
              <a:defRPr sz="3400">
                <a:solidFill>
                  <a:srgbClr val="572314"/>
                </a:solidFill>
                <a:effectLst>
                  <a:outerShdw blurRad="12700" dist="25400" dir="2700000" rotWithShape="0">
                    <a:srgbClr val="000000"/>
                  </a:outerShdw>
                </a:effectLst>
                <a:latin typeface="Times New Roman"/>
                <a:ea typeface="Times New Roman"/>
                <a:cs typeface="Times New Roman"/>
                <a:sym typeface="Times New Roman"/>
              </a:defRPr>
            </a:lvl1pPr>
          </a:lstStyle>
          <a:p>
            <a:r>
              <a:rPr dirty="0"/>
              <a:t>Shunt-Type Ohmmeter</a:t>
            </a:r>
          </a:p>
        </p:txBody>
      </p:sp>
      <p:pic>
        <p:nvPicPr>
          <p:cNvPr id="1156" name="image66.png"/>
          <p:cNvPicPr>
            <a:picLocks noChangeAspect="1"/>
          </p:cNvPicPr>
          <p:nvPr/>
        </p:nvPicPr>
        <p:blipFill>
          <a:blip r:embed="rId2">
            <a:extLst/>
          </a:blip>
          <a:stretch>
            <a:fillRect/>
          </a:stretch>
        </p:blipFill>
        <p:spPr>
          <a:xfrm>
            <a:off x="1447800" y="1141412"/>
            <a:ext cx="5791200" cy="2574926"/>
          </a:xfrm>
          <a:prstGeom prst="rect">
            <a:avLst/>
          </a:prstGeom>
          <a:ln w="57150">
            <a:solidFill>
              <a:srgbClr val="99CCFF"/>
            </a:solidFill>
            <a:miter/>
          </a:ln>
        </p:spPr>
      </p:pic>
      <p:sp>
        <p:nvSpPr>
          <p:cNvPr id="1157" name="Shape 1157"/>
          <p:cNvSpPr>
            <a:spLocks noGrp="1"/>
          </p:cNvSpPr>
          <p:nvPr>
            <p:ph type="sldNum" sz="quarter" idx="4294967295"/>
          </p:nvPr>
        </p:nvSpPr>
        <p:spPr>
          <a:xfrm>
            <a:off x="8676006" y="6512562"/>
            <a:ext cx="3327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133</a:t>
            </a:fld>
            <a:endParaRPr/>
          </a:p>
        </p:txBody>
      </p:sp>
      <p:sp>
        <p:nvSpPr>
          <p:cNvPr id="1158" name="Shape 1158"/>
          <p:cNvSpPr/>
          <p:nvPr/>
        </p:nvSpPr>
        <p:spPr>
          <a:xfrm>
            <a:off x="304800" y="3962400"/>
            <a:ext cx="8534400" cy="209254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600"/>
              </a:spcBef>
              <a:defRPr sz="2800">
                <a:latin typeface="Times New Roman"/>
                <a:ea typeface="Times New Roman"/>
                <a:cs typeface="Times New Roman"/>
                <a:sym typeface="Times New Roman"/>
              </a:defRPr>
            </a:pPr>
            <a:r>
              <a:t>When </a:t>
            </a:r>
            <a:r>
              <a:rPr i="1"/>
              <a:t>R</a:t>
            </a:r>
            <a:r>
              <a:rPr baseline="-25000"/>
              <a:t>x </a:t>
            </a:r>
            <a:r>
              <a:t>= 0, no current in meter.</a:t>
            </a:r>
          </a:p>
          <a:p>
            <a:pPr>
              <a:spcBef>
                <a:spcPts val="600"/>
              </a:spcBef>
              <a:defRPr sz="2800">
                <a:latin typeface="Times New Roman"/>
                <a:ea typeface="Times New Roman"/>
                <a:cs typeface="Times New Roman"/>
                <a:sym typeface="Times New Roman"/>
              </a:defRPr>
            </a:pPr>
            <a:r>
              <a:t>When </a:t>
            </a:r>
            <a:r>
              <a:rPr i="1"/>
              <a:t>R</a:t>
            </a:r>
            <a:r>
              <a:rPr baseline="-25000"/>
              <a:t>x</a:t>
            </a:r>
            <a:r>
              <a:t> = </a:t>
            </a:r>
            <a:r>
              <a:rPr>
                <a:latin typeface="Symbol"/>
                <a:ea typeface="Symbol"/>
                <a:cs typeface="Symbol"/>
                <a:sym typeface="Symbol"/>
              </a:rPr>
              <a:t>∞</a:t>
            </a:r>
            <a:r>
              <a:t>, entire current flows through the meter.</a:t>
            </a:r>
          </a:p>
          <a:p>
            <a:pPr>
              <a:spcBef>
                <a:spcPts val="600"/>
              </a:spcBef>
              <a:defRPr sz="2800">
                <a:latin typeface="Times New Roman"/>
                <a:ea typeface="Times New Roman"/>
                <a:cs typeface="Times New Roman"/>
                <a:sym typeface="Times New Roman"/>
              </a:defRPr>
            </a:pPr>
            <a:r>
              <a:t>Proper selection of </a:t>
            </a:r>
            <a:r>
              <a:rPr i="1"/>
              <a:t>R</a:t>
            </a:r>
            <a:r>
              <a:rPr baseline="-25000"/>
              <a:t>1 </a:t>
            </a:r>
            <a:r>
              <a:t>gives full-scale deflection on open circuit.</a:t>
            </a:r>
            <a:r>
              <a:rPr sz="1800"/>
              <a:t> </a:t>
            </a:r>
          </a:p>
        </p:txBody>
      </p:sp>
      <p:grpSp>
        <p:nvGrpSpPr>
          <p:cNvPr id="1161" name="Group 1161"/>
          <p:cNvGrpSpPr/>
          <p:nvPr/>
        </p:nvGrpSpPr>
        <p:grpSpPr>
          <a:xfrm>
            <a:off x="6324600" y="6461124"/>
            <a:ext cx="2057400" cy="396240"/>
            <a:chOff x="0" y="0"/>
            <a:chExt cx="2057400" cy="396238"/>
          </a:xfrm>
        </p:grpSpPr>
        <p:sp>
          <p:nvSpPr>
            <p:cNvPr id="1159" name="Shape 1159"/>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1160" name="Shape 1160"/>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a:spLocks noGrp="1"/>
          </p:cNvSpPr>
          <p:nvPr>
            <p:ph type="body" idx="4294967295"/>
          </p:nvPr>
        </p:nvSpPr>
        <p:spPr>
          <a:xfrm>
            <a:off x="4408714" y="609600"/>
            <a:ext cx="4600031" cy="5521325"/>
          </a:xfrm>
          <a:prstGeom prst="rect">
            <a:avLst/>
          </a:prstGeom>
        </p:spPr>
        <p:txBody>
          <a:bodyPr>
            <a:normAutofit fontScale="85000" lnSpcReduction="10000"/>
          </a:bodyPr>
          <a:lstStyle/>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When X-Y shorted, the current is maximum (fsd).</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When X-Y open, the current is zero.</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Thus the scale is </a:t>
            </a:r>
            <a:r>
              <a:rPr dirty="0">
                <a:solidFill>
                  <a:srgbClr val="0066CC"/>
                </a:solidFill>
              </a:rPr>
              <a:t>inverted</a:t>
            </a:r>
            <a:r>
              <a:rPr dirty="0"/>
              <a:t>.</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Different ranges are obtained by switching in different </a:t>
            </a:r>
            <a:r>
              <a:rPr i="1" dirty="0"/>
              <a:t>R</a:t>
            </a:r>
            <a:r>
              <a:rPr baseline="-25000" dirty="0"/>
              <a:t>s</a:t>
            </a:r>
          </a:p>
          <a:p>
            <a:pPr marL="200025" indent="-117475" algn="ctr">
              <a:spcBef>
                <a:spcPts val="600"/>
              </a:spcBef>
              <a:buSzTx/>
              <a:buNone/>
              <a:defRPr sz="3200" b="1">
                <a:solidFill>
                  <a:srgbClr val="CC0000"/>
                </a:solidFill>
                <a:latin typeface="Times New Roman"/>
                <a:ea typeface="Times New Roman"/>
                <a:cs typeface="Times New Roman"/>
                <a:sym typeface="Times New Roman"/>
              </a:defRPr>
            </a:pPr>
            <a:r>
              <a:rPr dirty="0"/>
              <a:t>Caution</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Never connect to an energized circuit. </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rPr dirty="0"/>
              <a:t>Make sure that there is no parallel branch across the resistance you are measuring. </a:t>
            </a:r>
          </a:p>
        </p:txBody>
      </p:sp>
      <p:sp>
        <p:nvSpPr>
          <p:cNvPr id="1172" name="Shape 1172"/>
          <p:cNvSpPr>
            <a:spLocks noGrp="1"/>
          </p:cNvSpPr>
          <p:nvPr>
            <p:ph type="sldNum" sz="quarter" idx="4294967295"/>
          </p:nvPr>
        </p:nvSpPr>
        <p:spPr>
          <a:xfrm>
            <a:off x="8676006" y="6512562"/>
            <a:ext cx="3327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134</a:t>
            </a:fld>
            <a:endParaRPr/>
          </a:p>
        </p:txBody>
      </p:sp>
      <p:grpSp>
        <p:nvGrpSpPr>
          <p:cNvPr id="1175" name="Group 1175"/>
          <p:cNvGrpSpPr/>
          <p:nvPr/>
        </p:nvGrpSpPr>
        <p:grpSpPr>
          <a:xfrm>
            <a:off x="6324600" y="6461124"/>
            <a:ext cx="2057400" cy="396240"/>
            <a:chOff x="0" y="0"/>
            <a:chExt cx="2057400" cy="396238"/>
          </a:xfrm>
        </p:grpSpPr>
        <p:sp>
          <p:nvSpPr>
            <p:cNvPr id="1173" name="Shape 1173"/>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1174" name="Shape 1174"/>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pic>
        <p:nvPicPr>
          <p:cNvPr id="7" name="image67.png"/>
          <p:cNvPicPr>
            <a:picLocks noChangeAspect="1"/>
          </p:cNvPicPr>
          <p:nvPr/>
        </p:nvPicPr>
        <p:blipFill>
          <a:blip r:embed="rId2">
            <a:extLst/>
          </a:blip>
          <a:stretch>
            <a:fillRect/>
          </a:stretch>
        </p:blipFill>
        <p:spPr>
          <a:xfrm>
            <a:off x="457200" y="1184275"/>
            <a:ext cx="3739243" cy="4530725"/>
          </a:xfrm>
          <a:prstGeom prst="rect">
            <a:avLst/>
          </a:prstGeom>
          <a:ln w="57150">
            <a:solidFill>
              <a:srgbClr val="339966"/>
            </a:solidFill>
            <a:miter/>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Shape 1163"/>
          <p:cNvSpPr>
            <a:spLocks noGrp="1"/>
          </p:cNvSpPr>
          <p:nvPr>
            <p:ph type="title" idx="4294967295"/>
          </p:nvPr>
        </p:nvSpPr>
        <p:spPr>
          <a:xfrm>
            <a:off x="1435100" y="274637"/>
            <a:ext cx="7499350" cy="1143001"/>
          </a:xfrm>
          <a:prstGeom prst="rect">
            <a:avLst/>
          </a:prstGeom>
        </p:spPr>
        <p:txBody>
          <a:bodyPr/>
          <a:lstStyle>
            <a:lvl1pPr>
              <a:defRPr sz="4300" b="1">
                <a:solidFill>
                  <a:srgbClr val="572314"/>
                </a:solidFill>
                <a:effectLst>
                  <a:outerShdw blurRad="12700" dist="25400" dir="2700000" rotWithShape="0">
                    <a:srgbClr val="000000"/>
                  </a:outerShdw>
                </a:effectLst>
                <a:latin typeface="Times New Roman"/>
                <a:ea typeface="Times New Roman"/>
                <a:cs typeface="Times New Roman"/>
                <a:sym typeface="Times New Roman"/>
              </a:defRPr>
            </a:lvl1pPr>
          </a:lstStyle>
          <a:p>
            <a:r>
              <a:t>Series-Type Ohmmeter</a:t>
            </a:r>
          </a:p>
        </p:txBody>
      </p:sp>
      <p:pic>
        <p:nvPicPr>
          <p:cNvPr id="1164" name="image67.png"/>
          <p:cNvPicPr>
            <a:picLocks noChangeAspect="1"/>
          </p:cNvPicPr>
          <p:nvPr/>
        </p:nvPicPr>
        <p:blipFill>
          <a:blip r:embed="rId2">
            <a:extLst/>
          </a:blip>
          <a:stretch>
            <a:fillRect/>
          </a:stretch>
        </p:blipFill>
        <p:spPr>
          <a:xfrm>
            <a:off x="457200" y="1184275"/>
            <a:ext cx="4854575" cy="4530725"/>
          </a:xfrm>
          <a:prstGeom prst="rect">
            <a:avLst/>
          </a:prstGeom>
          <a:ln w="57150">
            <a:solidFill>
              <a:srgbClr val="339966"/>
            </a:solidFill>
            <a:miter/>
          </a:ln>
        </p:spPr>
      </p:pic>
      <p:sp>
        <p:nvSpPr>
          <p:cNvPr id="1165" name="Shape 1165"/>
          <p:cNvSpPr>
            <a:spLocks noGrp="1"/>
          </p:cNvSpPr>
          <p:nvPr>
            <p:ph type="sldNum" sz="quarter" idx="4294967295"/>
          </p:nvPr>
        </p:nvSpPr>
        <p:spPr>
          <a:xfrm>
            <a:off x="8676006" y="6512562"/>
            <a:ext cx="3327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135</a:t>
            </a:fld>
            <a:endParaRPr/>
          </a:p>
        </p:txBody>
      </p:sp>
      <p:sp>
        <p:nvSpPr>
          <p:cNvPr id="1166" name="Shape 1166"/>
          <p:cNvSpPr/>
          <p:nvPr/>
        </p:nvSpPr>
        <p:spPr>
          <a:xfrm>
            <a:off x="5486400" y="1520825"/>
            <a:ext cx="3429000" cy="3949795"/>
          </a:xfrm>
          <a:prstGeom prst="rect">
            <a:avLst/>
          </a:prstGeom>
          <a:solidFill>
            <a:srgbClr val="FFFFCC"/>
          </a:solidFill>
          <a:ln w="28575">
            <a:solidFill>
              <a:srgbClr val="CC0099"/>
            </a:solidFill>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i="1">
                <a:latin typeface="Times New Roman"/>
                <a:ea typeface="Times New Roman"/>
                <a:cs typeface="Times New Roman"/>
                <a:sym typeface="Times New Roman"/>
              </a:defRPr>
            </a:pPr>
            <a:r>
              <a:rPr dirty="0"/>
              <a:t>R</a:t>
            </a:r>
            <a:r>
              <a:rPr i="0" baseline="-25000" dirty="0"/>
              <a:t>T</a:t>
            </a:r>
            <a:r>
              <a:rPr i="0" dirty="0"/>
              <a:t> is </a:t>
            </a:r>
            <a:r>
              <a:rPr i="0" dirty="0">
                <a:solidFill>
                  <a:srgbClr val="0066CC"/>
                </a:solidFill>
              </a:rPr>
              <a:t>pre-set</a:t>
            </a:r>
            <a:r>
              <a:rPr i="0" dirty="0"/>
              <a:t> resistor.</a:t>
            </a:r>
          </a:p>
          <a:p>
            <a:pPr>
              <a:spcBef>
                <a:spcPts val="1600"/>
              </a:spcBef>
              <a:defRPr sz="2800" i="1">
                <a:latin typeface="Times New Roman"/>
                <a:ea typeface="Times New Roman"/>
                <a:cs typeface="Times New Roman"/>
                <a:sym typeface="Times New Roman"/>
              </a:defRPr>
            </a:pPr>
            <a:r>
              <a:rPr dirty="0"/>
              <a:t>R</a:t>
            </a:r>
            <a:r>
              <a:rPr i="0" baseline="-25000" dirty="0"/>
              <a:t>0 </a:t>
            </a:r>
            <a:r>
              <a:rPr i="0" dirty="0"/>
              <a:t>is </a:t>
            </a:r>
            <a:r>
              <a:rPr i="0" dirty="0">
                <a:solidFill>
                  <a:srgbClr val="0066CC"/>
                </a:solidFill>
              </a:rPr>
              <a:t>zero-adjust </a:t>
            </a:r>
            <a:r>
              <a:rPr i="0" dirty="0"/>
              <a:t>resistor. It compensate for the decrease in battery voltage </a:t>
            </a:r>
            <a:r>
              <a:rPr dirty="0"/>
              <a:t>E</a:t>
            </a:r>
            <a:r>
              <a:rPr i="0" dirty="0"/>
              <a:t> with ageing.</a:t>
            </a:r>
          </a:p>
          <a:p>
            <a:pPr>
              <a:spcBef>
                <a:spcPts val="1600"/>
              </a:spcBef>
              <a:defRPr sz="2800" i="1">
                <a:latin typeface="Times New Roman"/>
                <a:ea typeface="Times New Roman"/>
                <a:cs typeface="Times New Roman"/>
                <a:sym typeface="Times New Roman"/>
              </a:defRPr>
            </a:pPr>
            <a:r>
              <a:rPr dirty="0"/>
              <a:t>R</a:t>
            </a:r>
            <a:r>
              <a:rPr i="0" baseline="-25000" dirty="0"/>
              <a:t>s</a:t>
            </a:r>
            <a:r>
              <a:rPr i="0" dirty="0"/>
              <a:t> </a:t>
            </a:r>
            <a:r>
              <a:rPr i="0" dirty="0">
                <a:solidFill>
                  <a:srgbClr val="0066CC"/>
                </a:solidFill>
              </a:rPr>
              <a:t>limits </a:t>
            </a:r>
            <a:r>
              <a:rPr i="0" dirty="0"/>
              <a:t>the current to fsd.</a:t>
            </a:r>
          </a:p>
        </p:txBody>
      </p:sp>
      <p:grpSp>
        <p:nvGrpSpPr>
          <p:cNvPr id="1169" name="Group 1169"/>
          <p:cNvGrpSpPr/>
          <p:nvPr/>
        </p:nvGrpSpPr>
        <p:grpSpPr>
          <a:xfrm>
            <a:off x="6324600" y="6461124"/>
            <a:ext cx="2057400" cy="396240"/>
            <a:chOff x="0" y="0"/>
            <a:chExt cx="2057400" cy="396238"/>
          </a:xfrm>
        </p:grpSpPr>
        <p:sp>
          <p:nvSpPr>
            <p:cNvPr id="1167" name="Shape 1167"/>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1168" name="Shape 1168"/>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a:spLocks noGrp="1"/>
          </p:cNvSpPr>
          <p:nvPr>
            <p:ph type="sldNum" sz="quarter" idx="4294967295"/>
          </p:nvPr>
        </p:nvSpPr>
        <p:spPr>
          <a:xfrm>
            <a:off x="8676006" y="6512562"/>
            <a:ext cx="3327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136</a:t>
            </a:fld>
            <a:endParaRPr/>
          </a:p>
        </p:txBody>
      </p:sp>
      <p:pic>
        <p:nvPicPr>
          <p:cNvPr id="1178" name="image68.png"/>
          <p:cNvPicPr>
            <a:picLocks noChangeAspect="1"/>
          </p:cNvPicPr>
          <p:nvPr/>
        </p:nvPicPr>
        <p:blipFill>
          <a:blip r:embed="rId2">
            <a:extLst/>
          </a:blip>
          <a:stretch>
            <a:fillRect/>
          </a:stretch>
        </p:blipFill>
        <p:spPr>
          <a:xfrm>
            <a:off x="987425" y="381000"/>
            <a:ext cx="7165975" cy="5260975"/>
          </a:xfrm>
          <a:prstGeom prst="rect">
            <a:avLst/>
          </a:prstGeom>
          <a:ln w="12700">
            <a:miter lim="400000"/>
          </a:ln>
        </p:spPr>
      </p:pic>
      <p:sp>
        <p:nvSpPr>
          <p:cNvPr id="1179" name="Shape 1179"/>
          <p:cNvSpPr/>
          <p:nvPr/>
        </p:nvSpPr>
        <p:spPr>
          <a:xfrm>
            <a:off x="1219200" y="5562600"/>
            <a:ext cx="7467600" cy="54407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a:spcBef>
                <a:spcPts val="1900"/>
              </a:spcBef>
              <a:defRPr sz="3200">
                <a:solidFill>
                  <a:srgbClr val="3333FF"/>
                </a:solidFill>
                <a:latin typeface="Times New Roman"/>
                <a:ea typeface="Times New Roman"/>
                <a:cs typeface="Times New Roman"/>
                <a:sym typeface="Times New Roman"/>
              </a:defRPr>
            </a:pPr>
            <a:r>
              <a:t>The current and resistance scales.</a:t>
            </a:r>
            <a:r>
              <a:rPr sz="1800">
                <a:solidFill>
                  <a:srgbClr val="000000"/>
                </a:solidFill>
                <a:latin typeface="Gill Sans MT"/>
                <a:ea typeface="Gill Sans MT"/>
                <a:cs typeface="Gill Sans MT"/>
                <a:sym typeface="Gill Sans MT"/>
              </a:rPr>
              <a:t> </a:t>
            </a:r>
          </a:p>
        </p:txBody>
      </p:sp>
      <p:grpSp>
        <p:nvGrpSpPr>
          <p:cNvPr id="1182" name="Group 1182"/>
          <p:cNvGrpSpPr/>
          <p:nvPr/>
        </p:nvGrpSpPr>
        <p:grpSpPr>
          <a:xfrm>
            <a:off x="6324600" y="6461124"/>
            <a:ext cx="2057400" cy="396240"/>
            <a:chOff x="0" y="0"/>
            <a:chExt cx="2057400" cy="396238"/>
          </a:xfrm>
        </p:grpSpPr>
        <p:sp>
          <p:nvSpPr>
            <p:cNvPr id="1180" name="Shape 1180"/>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1181" name="Shape 1181"/>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14" y="359229"/>
            <a:ext cx="8768443" cy="6172199"/>
          </a:xfrm>
          <a:prstGeom prst="rect">
            <a:avLst/>
          </a:prstGeom>
        </p:spPr>
      </p:pic>
    </p:spTree>
    <p:extLst>
      <p:ext uri="{BB962C8B-B14F-4D97-AF65-F5344CB8AC3E}">
        <p14:creationId xmlns:p14="http://schemas.microsoft.com/office/powerpoint/2010/main" val="45973671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Shape 1193"/>
          <p:cNvSpPr>
            <a:spLocks noGrp="1"/>
          </p:cNvSpPr>
          <p:nvPr>
            <p:ph type="title" idx="4294967295"/>
          </p:nvPr>
        </p:nvSpPr>
        <p:spPr>
          <a:xfrm>
            <a:off x="457200" y="609600"/>
            <a:ext cx="8458200" cy="2133600"/>
          </a:xfrm>
          <a:prstGeom prst="rect">
            <a:avLst/>
          </a:prstGeom>
        </p:spPr>
        <p:txBody>
          <a:bodyPr anchor="b"/>
          <a:lstStyle/>
          <a:p>
            <a:pPr>
              <a:defRPr sz="5400">
                <a:solidFill>
                  <a:srgbClr val="FFFFFF"/>
                </a:solidFill>
              </a:defRPr>
            </a:pPr>
            <a:r>
              <a:t>…that’s all folks…</a:t>
            </a:r>
            <a:br/>
            <a:r>
              <a:t>	…thanks for your time…</a:t>
            </a:r>
          </a:p>
        </p:txBody>
      </p:sp>
      <p:pic>
        <p:nvPicPr>
          <p:cNvPr id="1194" name="image124.png" descr="pe01931_"/>
          <p:cNvPicPr>
            <a:picLocks noChangeAspect="1"/>
          </p:cNvPicPr>
          <p:nvPr/>
        </p:nvPicPr>
        <p:blipFill>
          <a:blip r:embed="rId2">
            <a:extLst/>
          </a:blip>
          <a:stretch>
            <a:fillRect/>
          </a:stretch>
        </p:blipFill>
        <p:spPr>
          <a:xfrm>
            <a:off x="3810000" y="3236911"/>
            <a:ext cx="4133850" cy="34686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p:cNvSpPr>
          <p:nvPr>
            <p:ph type="body" idx="1"/>
          </p:nvPr>
        </p:nvSpPr>
        <p:spPr>
          <a:xfrm>
            <a:off x="190500" y="1868867"/>
            <a:ext cx="8763000" cy="4241212"/>
          </a:xfrm>
          <a:prstGeom prst="rect">
            <a:avLst/>
          </a:prstGeom>
        </p:spPr>
        <p:txBody>
          <a:bodyPr/>
          <a:lstStyle/>
          <a:p>
            <a:pPr marL="318211" indent="-222746" defTabSz="795527">
              <a:lnSpc>
                <a:spcPct val="81000"/>
              </a:lnSpc>
              <a:spcBef>
                <a:spcPts val="700"/>
              </a:spcBef>
              <a:defRPr sz="2600">
                <a:latin typeface="Times New Roman"/>
                <a:ea typeface="Times New Roman"/>
                <a:cs typeface="Times New Roman"/>
                <a:sym typeface="Times New Roman"/>
              </a:defRPr>
            </a:pPr>
            <a:r>
              <a:t>Silicon-bronze, hard-rolled silver or copper, platinum-silver, platinum-iridium or German silver have been used as spring material </a:t>
            </a:r>
          </a:p>
          <a:p>
            <a:pPr marL="318211" indent="-222746" defTabSz="795527">
              <a:lnSpc>
                <a:spcPct val="81000"/>
              </a:lnSpc>
              <a:spcBef>
                <a:spcPts val="700"/>
              </a:spcBef>
              <a:defRPr sz="2600">
                <a:latin typeface="Times New Roman"/>
                <a:ea typeface="Times New Roman"/>
                <a:cs typeface="Times New Roman"/>
                <a:sym typeface="Times New Roman"/>
              </a:defRPr>
            </a:pPr>
            <a:r>
              <a:t>But most applications phosphor-bronze, owing to its properties, is the most suitable except in low resistance instruments (such as milli-voltmeters) where resistance of the spring is of considerable importance.</a:t>
            </a:r>
          </a:p>
          <a:p>
            <a:pPr marL="318211" indent="-222746" defTabSz="795527">
              <a:lnSpc>
                <a:spcPct val="81000"/>
              </a:lnSpc>
              <a:spcBef>
                <a:spcPts val="700"/>
              </a:spcBef>
              <a:defRPr sz="2600">
                <a:latin typeface="Times New Roman"/>
                <a:ea typeface="Times New Roman"/>
                <a:cs typeface="Times New Roman"/>
                <a:sym typeface="Times New Roman"/>
              </a:defRPr>
            </a:pPr>
            <a:r>
              <a:t>For moving coil instrument, where high sensitivity is desirable, the breadth of the spring should be 2 – 2.5 mm.</a:t>
            </a:r>
          </a:p>
          <a:p>
            <a:pPr marL="318211" indent="-222746" defTabSz="795527">
              <a:lnSpc>
                <a:spcPct val="81000"/>
              </a:lnSpc>
              <a:spcBef>
                <a:spcPts val="700"/>
              </a:spcBef>
              <a:defRPr sz="2600">
                <a:latin typeface="Times New Roman"/>
                <a:ea typeface="Times New Roman"/>
                <a:cs typeface="Times New Roman"/>
                <a:sym typeface="Times New Roman"/>
              </a:defRPr>
            </a:pPr>
            <a:r>
              <a:t>Flat spiral spring is usually rolled and drawn from wire, of such diameter that it will give the required breadth </a:t>
            </a:r>
          </a:p>
        </p:txBody>
      </p:sp>
      <p:sp>
        <p:nvSpPr>
          <p:cNvPr id="357" name="Shape 357"/>
          <p:cNvSpPr/>
          <p:nvPr/>
        </p:nvSpPr>
        <p:spPr>
          <a:xfrm>
            <a:off x="571500" y="1156935"/>
            <a:ext cx="7924800" cy="497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algn="ctr">
              <a:lnSpc>
                <a:spcPct val="90000"/>
              </a:lnSpc>
              <a:defRPr sz="2800" u="sng">
                <a:solidFill>
                  <a:srgbClr val="934C22"/>
                </a:solidFill>
                <a:latin typeface="Trebuchet MS"/>
                <a:ea typeface="Trebuchet MS"/>
                <a:cs typeface="Trebuchet MS"/>
                <a:sym typeface="Trebuchet MS"/>
              </a:defRPr>
            </a:lvl1pPr>
          </a:lstStyle>
          <a:p>
            <a:r>
              <a:t>Spring Control Cont…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5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5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5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iterate>
                                    <p:tmAbs val="0"/>
                                  </p:iterate>
                                  <p:childTnLst>
                                    <p:set>
                                      <p:cBhvr>
                                        <p:cTn id="23" fill="hold"/>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1" build="p" bldLvl="5" animBg="1" advAuto="0"/>
      <p:bldP spid="357"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body" idx="1"/>
          </p:nvPr>
        </p:nvSpPr>
        <p:spPr>
          <a:xfrm>
            <a:off x="606425" y="1881186"/>
            <a:ext cx="8229600" cy="4443414"/>
          </a:xfrm>
          <a:prstGeom prst="rect">
            <a:avLst/>
          </a:prstGeom>
        </p:spPr>
        <p:txBody>
          <a:bodyPr/>
          <a:lstStyle/>
          <a:p>
            <a:pPr marL="306675" indent="-196947">
              <a:defRPr u="sng">
                <a:solidFill>
                  <a:srgbClr val="424456"/>
                </a:solidFill>
              </a:defRPr>
            </a:pPr>
            <a:r>
              <a:t>Advantages :</a:t>
            </a:r>
          </a:p>
          <a:p>
            <a:pPr marL="323086" indent="-213358"/>
            <a:r>
              <a:t>Since</a:t>
            </a:r>
          </a:p>
          <a:p>
            <a:pPr marL="146304" indent="-36577">
              <a:buSzTx/>
              <a:buNone/>
              <a:defRPr sz="2400"/>
            </a:pPr>
            <a:endParaRPr/>
          </a:p>
          <a:p>
            <a:pPr marL="323086" indent="-213358"/>
            <a:r>
              <a:t>These instruments have </a:t>
            </a:r>
            <a:r>
              <a:rPr>
                <a:solidFill>
                  <a:srgbClr val="CC0000"/>
                </a:solidFill>
              </a:rPr>
              <a:t>uniform scale</a:t>
            </a:r>
            <a:r>
              <a:t>.</a:t>
            </a:r>
          </a:p>
          <a:p>
            <a:r>
              <a:t> </a:t>
            </a:r>
            <a:r>
              <a:rPr sz="2600" u="sng">
                <a:solidFill>
                  <a:srgbClr val="424456"/>
                </a:solidFill>
              </a:rPr>
              <a:t>Disadvantages :</a:t>
            </a:r>
          </a:p>
          <a:p>
            <a:pPr marL="323086" indent="-213358"/>
            <a:r>
              <a:t>The stiffness of the spring is a function of temperature.</a:t>
            </a:r>
          </a:p>
          <a:p>
            <a:pPr marL="323086" indent="-213358"/>
            <a:r>
              <a:t>Hence, the readings given by the instruments are </a:t>
            </a:r>
            <a:r>
              <a:rPr>
                <a:solidFill>
                  <a:srgbClr val="CC0000"/>
                </a:solidFill>
              </a:rPr>
              <a:t>temperature dependent.</a:t>
            </a:r>
            <a:r>
              <a:t>  </a:t>
            </a:r>
          </a:p>
          <a:p>
            <a:pPr marL="323086" indent="-213358"/>
            <a:r>
              <a:t>Furthermore, with the usage the spring develops an </a:t>
            </a:r>
            <a:r>
              <a:rPr>
                <a:solidFill>
                  <a:srgbClr val="0066CC"/>
                </a:solidFill>
              </a:rPr>
              <a:t>inelastic yield</a:t>
            </a:r>
            <a:r>
              <a:t> which </a:t>
            </a:r>
            <a:r>
              <a:rPr>
                <a:solidFill>
                  <a:srgbClr val="CC0000"/>
                </a:solidFill>
              </a:rPr>
              <a:t>affects the zero position</a:t>
            </a:r>
            <a:r>
              <a:t> of the moving system. </a:t>
            </a:r>
          </a:p>
        </p:txBody>
      </p:sp>
      <p:sp>
        <p:nvSpPr>
          <p:cNvPr id="360" name="Shape 360"/>
          <p:cNvSpPr>
            <a:spLocks noGrp="1"/>
          </p:cNvSpPr>
          <p:nvPr>
            <p:ph type="sldNum" sz="quarter" idx="4294967295"/>
          </p:nvPr>
        </p:nvSpPr>
        <p:spPr>
          <a:xfrm>
            <a:off x="8613594" y="9892"/>
            <a:ext cx="323140"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361" name="image11.png"/>
          <p:cNvPicPr>
            <a:picLocks noChangeAspect="1"/>
          </p:cNvPicPr>
          <p:nvPr/>
        </p:nvPicPr>
        <p:blipFill>
          <a:blip r:embed="rId2">
            <a:extLst/>
          </a:blip>
          <a:stretch>
            <a:fillRect/>
          </a:stretch>
        </p:blipFill>
        <p:spPr>
          <a:xfrm>
            <a:off x="1625600" y="2247900"/>
            <a:ext cx="6191250" cy="509588"/>
          </a:xfrm>
          <a:prstGeom prst="rect">
            <a:avLst/>
          </a:prstGeom>
          <a:ln w="12700">
            <a:miter lim="400000"/>
          </a:ln>
        </p:spPr>
      </p:pic>
      <p:pic>
        <p:nvPicPr>
          <p:cNvPr id="362" name="image12.png"/>
          <p:cNvPicPr>
            <a:picLocks noChangeAspect="1"/>
          </p:cNvPicPr>
          <p:nvPr/>
        </p:nvPicPr>
        <p:blipFill>
          <a:blip r:embed="rId3">
            <a:extLst/>
          </a:blip>
          <a:stretch>
            <a:fillRect/>
          </a:stretch>
        </p:blipFill>
        <p:spPr>
          <a:xfrm>
            <a:off x="1447800" y="2682875"/>
            <a:ext cx="1828800" cy="465138"/>
          </a:xfrm>
          <a:prstGeom prst="rect">
            <a:avLst/>
          </a:prstGeom>
          <a:ln w="12700">
            <a:miter lim="400000"/>
          </a:ln>
        </p:spPr>
      </p:pic>
      <p:grpSp>
        <p:nvGrpSpPr>
          <p:cNvPr id="365" name="Group 365"/>
          <p:cNvGrpSpPr/>
          <p:nvPr/>
        </p:nvGrpSpPr>
        <p:grpSpPr>
          <a:xfrm>
            <a:off x="6324600" y="6476999"/>
            <a:ext cx="2057400" cy="375230"/>
            <a:chOff x="0" y="0"/>
            <a:chExt cx="2057400" cy="375228"/>
          </a:xfrm>
        </p:grpSpPr>
        <p:sp>
          <p:nvSpPr>
            <p:cNvPr id="363" name="Shape 363"/>
            <p:cNvSpPr/>
            <p:nvPr/>
          </p:nvSpPr>
          <p:spPr>
            <a:xfrm>
              <a:off x="0" y="-1"/>
              <a:ext cx="2057400" cy="342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00" y="0"/>
                  </a:lnTo>
                  <a:lnTo>
                    <a:pt x="14400" y="8100"/>
                  </a:lnTo>
                  <a:lnTo>
                    <a:pt x="18279" y="8100"/>
                  </a:lnTo>
                  <a:lnTo>
                    <a:pt x="18279" y="5400"/>
                  </a:lnTo>
                  <a:lnTo>
                    <a:pt x="21600" y="10800"/>
                  </a:lnTo>
                  <a:lnTo>
                    <a:pt x="18279" y="16200"/>
                  </a:lnTo>
                  <a:lnTo>
                    <a:pt x="18279" y="13500"/>
                  </a:lnTo>
                  <a:lnTo>
                    <a:pt x="14400" y="13500"/>
                  </a:lnTo>
                  <a:lnTo>
                    <a:pt x="14400" y="21600"/>
                  </a:lnTo>
                  <a:lnTo>
                    <a:pt x="0" y="21600"/>
                  </a:lnTo>
                  <a:close/>
                </a:path>
              </a:pathLst>
            </a:custGeom>
            <a:solidFill>
              <a:schemeClr val="accent1"/>
            </a:solidFill>
            <a:ln w="9525" cap="flat">
              <a:solidFill>
                <a:srgbClr val="000000"/>
              </a:solidFill>
              <a:prstDash val="solid"/>
              <a:miter lim="800000"/>
            </a:ln>
            <a:effectLst/>
          </p:spPr>
          <p:txBody>
            <a:bodyPr wrap="square" lIns="45718" tIns="45718" rIns="45718" bIns="45718" numCol="1" anchor="ctr">
              <a:noAutofit/>
            </a:bodyPr>
            <a:lstStyle/>
            <a:p>
              <a:pPr>
                <a:defRPr>
                  <a:latin typeface="+mj-lt"/>
                  <a:ea typeface="+mj-ea"/>
                  <a:cs typeface="+mj-cs"/>
                  <a:sym typeface="Georgia"/>
                </a:defRPr>
              </a:pPr>
              <a:endParaRPr/>
            </a:p>
          </p:txBody>
        </p:sp>
        <p:sp>
          <p:nvSpPr>
            <p:cNvPr id="364" name="Shape 364"/>
            <p:cNvSpPr/>
            <p:nvPr/>
          </p:nvSpPr>
          <p:spPr>
            <a:xfrm>
              <a:off x="76199" y="-1"/>
              <a:ext cx="1187451" cy="375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Arial"/>
                  <a:ea typeface="Arial"/>
                  <a:cs typeface="Arial"/>
                  <a:sym typeface="Arial"/>
                </a:defRPr>
              </a:lvl1pPr>
            </a:lstStyle>
            <a:p>
              <a:r>
                <a:t> Next</a:t>
              </a:r>
            </a:p>
          </p:txBody>
        </p:sp>
      </p:grpSp>
      <p:sp>
        <p:nvSpPr>
          <p:cNvPr id="366" name="Shape 366"/>
          <p:cNvSpPr/>
          <p:nvPr/>
        </p:nvSpPr>
        <p:spPr>
          <a:xfrm>
            <a:off x="609600" y="1030361"/>
            <a:ext cx="7924800" cy="497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algn="ctr">
              <a:lnSpc>
                <a:spcPct val="90000"/>
              </a:lnSpc>
              <a:defRPr sz="2800" u="sng">
                <a:solidFill>
                  <a:srgbClr val="934C22"/>
                </a:solidFill>
                <a:latin typeface="Trebuchet MS"/>
                <a:ea typeface="Trebuchet MS"/>
                <a:cs typeface="Trebuchet MS"/>
                <a:sym typeface="Trebuchet MS"/>
              </a:defRPr>
            </a:lvl1pPr>
          </a:lstStyle>
          <a:p>
            <a:r>
              <a:t>Springs Control Cont…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5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5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2" nodeType="afterEffect">
                                  <p:stCondLst>
                                    <p:cond delay="0"/>
                                  </p:stCondLst>
                                  <p:iterate>
                                    <p:tmAbs val="0"/>
                                  </p:iterate>
                                  <p:childTnLst>
                                    <p:set>
                                      <p:cBhvr>
                                        <p:cTn id="18" fill="hold"/>
                                        <p:tgtEl>
                                          <p:spTgt spid="3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3" nodeType="clickEffect">
                                  <p:stCondLst>
                                    <p:cond delay="0"/>
                                  </p:stCondLst>
                                  <p:iterate>
                                    <p:tmAbs val="0"/>
                                  </p:iterate>
                                  <p:childTnLst>
                                    <p:set>
                                      <p:cBhvr>
                                        <p:cTn id="22" fill="hold"/>
                                        <p:tgtEl>
                                          <p:spTgt spid="3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35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35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35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35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35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iterate>
                                    <p:tmAbs val="0"/>
                                  </p:iterate>
                                  <p:childTnLst>
                                    <p:set>
                                      <p:cBhvr>
                                        <p:cTn id="46" fill="hold"/>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build="p" bldLvl="5" animBg="1" advAuto="0"/>
      <p:bldP spid="361" grpId="2" animBg="1" advAuto="0"/>
      <p:bldP spid="362" grpId="3" animBg="1" advAuto="0"/>
      <p:bldP spid="366"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457200" y="685800"/>
            <a:ext cx="8229600" cy="838200"/>
          </a:xfrm>
          <a:prstGeom prst="rect">
            <a:avLst/>
          </a:prstGeom>
        </p:spPr>
        <p:txBody>
          <a:bodyPr/>
          <a:lstStyle>
            <a:lvl1pPr algn="ctr">
              <a:defRPr sz="2800" u="sng">
                <a:solidFill>
                  <a:srgbClr val="934C22"/>
                </a:solidFill>
              </a:defRPr>
            </a:lvl1pPr>
          </a:lstStyle>
          <a:p>
            <a:r>
              <a:t>Gravity Control</a:t>
            </a:r>
          </a:p>
        </p:txBody>
      </p:sp>
      <p:sp>
        <p:nvSpPr>
          <p:cNvPr id="369" name="Shape 369"/>
          <p:cNvSpPr>
            <a:spLocks noGrp="1"/>
          </p:cNvSpPr>
          <p:nvPr>
            <p:ph type="body" sz="half" idx="1"/>
          </p:nvPr>
        </p:nvSpPr>
        <p:spPr>
          <a:xfrm>
            <a:off x="457200" y="1430072"/>
            <a:ext cx="8229600" cy="2699877"/>
          </a:xfrm>
          <a:prstGeom prst="rect">
            <a:avLst/>
          </a:prstGeom>
        </p:spPr>
        <p:txBody>
          <a:bodyPr/>
          <a:lstStyle/>
          <a:p>
            <a:pPr marL="235977" indent="-158070" defTabSz="649223">
              <a:lnSpc>
                <a:spcPct val="90000"/>
              </a:lnSpc>
              <a:spcBef>
                <a:spcPts val="600"/>
              </a:spcBef>
              <a:defRPr sz="2100"/>
            </a:pPr>
            <a:r>
              <a:t>In gravity controlled instruments, </a:t>
            </a:r>
            <a:r>
              <a:rPr i="1"/>
              <a:t>a small adjustable weight is attached to the </a:t>
            </a:r>
            <a:r>
              <a:t>spindle of the moving system such that the deflecting torque produced by the instrument has to act against the action of gravity. </a:t>
            </a:r>
          </a:p>
          <a:p>
            <a:pPr marL="235977" indent="-158070" defTabSz="649223">
              <a:lnSpc>
                <a:spcPct val="90000"/>
              </a:lnSpc>
              <a:spcBef>
                <a:spcPts val="600"/>
              </a:spcBef>
              <a:defRPr sz="2100"/>
            </a:pPr>
            <a:r>
              <a:t>Thus a controlling torque is obtained. This weight is called the </a:t>
            </a:r>
            <a:r>
              <a:rPr i="1"/>
              <a:t>control weight. Another adjustable weight is also attached is the moving system for zero adjustment and balancing </a:t>
            </a:r>
            <a:r>
              <a:t>purpose. This weight is called </a:t>
            </a:r>
            <a:r>
              <a:rPr i="1"/>
              <a:t>Balance weight.</a:t>
            </a:r>
          </a:p>
        </p:txBody>
      </p:sp>
      <p:pic>
        <p:nvPicPr>
          <p:cNvPr id="370" name="image13.png"/>
          <p:cNvPicPr>
            <a:picLocks noChangeAspect="1"/>
          </p:cNvPicPr>
          <p:nvPr/>
        </p:nvPicPr>
        <p:blipFill>
          <a:blip r:embed="rId2">
            <a:extLst/>
          </a:blip>
          <a:stretch>
            <a:fillRect/>
          </a:stretch>
        </p:blipFill>
        <p:spPr>
          <a:xfrm>
            <a:off x="2082800" y="4415649"/>
            <a:ext cx="4724400" cy="234470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6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iterate>
                                    <p:tmAbs val="0"/>
                                  </p:iterate>
                                  <p:childTnLst>
                                    <p:set>
                                      <p:cBhvr>
                                        <p:cTn id="15" fill="hold"/>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1" build="p" bldLvl="5" animBg="1" advAuto="0"/>
      <p:bldP spid="370"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sldNum" sz="quarter" idx="4294967295"/>
          </p:nvPr>
        </p:nvSpPr>
        <p:spPr>
          <a:xfrm>
            <a:off x="8619510" y="9892"/>
            <a:ext cx="317224"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373" name="Shape 373"/>
          <p:cNvSpPr/>
          <p:nvPr/>
        </p:nvSpPr>
        <p:spPr>
          <a:xfrm>
            <a:off x="139700" y="1053092"/>
            <a:ext cx="4800600" cy="191999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500"/>
              </a:spcBef>
              <a:buClr>
                <a:schemeClr val="accent1"/>
              </a:buClr>
              <a:buSzPct val="65000"/>
              <a:buFont typeface="Wingdings"/>
              <a:buChar char="■"/>
              <a:defRPr>
                <a:latin typeface="Arial"/>
                <a:ea typeface="Arial"/>
                <a:cs typeface="Arial"/>
                <a:sym typeface="Arial"/>
              </a:defRPr>
            </a:pPr>
            <a:r>
              <a:t>     </a:t>
            </a:r>
            <a:r>
              <a:rPr sz="2400">
                <a:latin typeface="Times New Roman"/>
                <a:ea typeface="Times New Roman"/>
                <a:cs typeface="Times New Roman"/>
                <a:sym typeface="Times New Roman"/>
              </a:rPr>
              <a:t>When deflected by an angle </a:t>
            </a:r>
            <a:r>
              <a:rPr sz="2400" i="1">
                <a:latin typeface="Times New Roman"/>
                <a:ea typeface="Times New Roman"/>
                <a:cs typeface="Times New Roman"/>
                <a:sym typeface="Times New Roman"/>
              </a:rPr>
              <a:t>θ</a:t>
            </a:r>
            <a:r>
              <a:rPr sz="2400">
                <a:latin typeface="Times New Roman"/>
                <a:ea typeface="Times New Roman"/>
                <a:cs typeface="Times New Roman"/>
                <a:sym typeface="Times New Roman"/>
              </a:rPr>
              <a:t>, the weight exerts a force,</a:t>
            </a:r>
          </a:p>
          <a:p>
            <a:pPr>
              <a:spcBef>
                <a:spcPts val="500"/>
              </a:spcBef>
              <a:defRPr sz="2400">
                <a:latin typeface="Times New Roman"/>
                <a:ea typeface="Times New Roman"/>
                <a:cs typeface="Times New Roman"/>
                <a:sym typeface="Times New Roman"/>
              </a:defRPr>
            </a:pPr>
            <a:r>
              <a:t>	</a:t>
            </a:r>
            <a:endParaRPr>
              <a:latin typeface="Arial"/>
              <a:ea typeface="Arial"/>
              <a:cs typeface="Arial"/>
              <a:sym typeface="Arial"/>
            </a:endParaRPr>
          </a:p>
          <a:p>
            <a:pPr>
              <a:spcBef>
                <a:spcPts val="500"/>
              </a:spcBef>
              <a:buClr>
                <a:schemeClr val="accent1"/>
              </a:buClr>
              <a:buSzPct val="65000"/>
              <a:buFont typeface="Wingdings"/>
              <a:buChar char="■"/>
              <a:defRPr sz="2400">
                <a:latin typeface="Times New Roman"/>
                <a:ea typeface="Times New Roman"/>
                <a:cs typeface="Times New Roman"/>
                <a:sym typeface="Times New Roman"/>
              </a:defRPr>
            </a:pPr>
            <a:r>
              <a:t>   The restraining or controlling torque developed is given as</a:t>
            </a:r>
          </a:p>
        </p:txBody>
      </p:sp>
      <p:pic>
        <p:nvPicPr>
          <p:cNvPr id="374" name="image14.png"/>
          <p:cNvPicPr>
            <a:picLocks noChangeAspect="1"/>
          </p:cNvPicPr>
          <p:nvPr/>
        </p:nvPicPr>
        <p:blipFill>
          <a:blip r:embed="rId2">
            <a:extLst/>
          </a:blip>
          <a:stretch>
            <a:fillRect/>
          </a:stretch>
        </p:blipFill>
        <p:spPr>
          <a:xfrm>
            <a:off x="1612900" y="1857367"/>
            <a:ext cx="1143000" cy="469902"/>
          </a:xfrm>
          <a:prstGeom prst="rect">
            <a:avLst/>
          </a:prstGeom>
          <a:ln w="12700">
            <a:miter lim="400000"/>
          </a:ln>
        </p:spPr>
      </p:pic>
      <p:pic>
        <p:nvPicPr>
          <p:cNvPr id="375" name="image15.png"/>
          <p:cNvPicPr>
            <a:picLocks noChangeAspect="1"/>
          </p:cNvPicPr>
          <p:nvPr/>
        </p:nvPicPr>
        <p:blipFill>
          <a:blip r:embed="rId3">
            <a:extLst/>
          </a:blip>
          <a:stretch>
            <a:fillRect/>
          </a:stretch>
        </p:blipFill>
        <p:spPr>
          <a:xfrm>
            <a:off x="558800" y="2992436"/>
            <a:ext cx="3962400" cy="581027"/>
          </a:xfrm>
          <a:prstGeom prst="rect">
            <a:avLst/>
          </a:prstGeom>
          <a:ln w="12700">
            <a:miter lim="400000"/>
          </a:ln>
        </p:spPr>
      </p:pic>
      <p:pic>
        <p:nvPicPr>
          <p:cNvPr id="376" name="image16.png"/>
          <p:cNvPicPr>
            <a:picLocks noChangeAspect="1"/>
          </p:cNvPicPr>
          <p:nvPr/>
        </p:nvPicPr>
        <p:blipFill>
          <a:blip r:embed="rId4">
            <a:extLst/>
          </a:blip>
          <a:stretch>
            <a:fillRect/>
          </a:stretch>
        </p:blipFill>
        <p:spPr>
          <a:xfrm>
            <a:off x="495300" y="3645763"/>
            <a:ext cx="4343400" cy="984252"/>
          </a:xfrm>
          <a:prstGeom prst="rect">
            <a:avLst/>
          </a:prstGeom>
          <a:ln w="12700">
            <a:miter lim="400000"/>
          </a:ln>
        </p:spPr>
      </p:pic>
      <p:pic>
        <p:nvPicPr>
          <p:cNvPr id="377" name="image17.png"/>
          <p:cNvPicPr>
            <a:picLocks noChangeAspect="1"/>
          </p:cNvPicPr>
          <p:nvPr/>
        </p:nvPicPr>
        <p:blipFill>
          <a:blip r:embed="rId5">
            <a:extLst/>
          </a:blip>
          <a:stretch>
            <a:fillRect/>
          </a:stretch>
        </p:blipFill>
        <p:spPr>
          <a:xfrm>
            <a:off x="533400" y="4800600"/>
            <a:ext cx="3784600" cy="1600200"/>
          </a:xfrm>
          <a:prstGeom prst="rect">
            <a:avLst/>
          </a:prstGeom>
          <a:ln w="12700">
            <a:miter lim="400000"/>
          </a:ln>
        </p:spPr>
      </p:pic>
      <p:grpSp>
        <p:nvGrpSpPr>
          <p:cNvPr id="380" name="Group 380"/>
          <p:cNvGrpSpPr/>
          <p:nvPr/>
        </p:nvGrpSpPr>
        <p:grpSpPr>
          <a:xfrm>
            <a:off x="6324600" y="6476999"/>
            <a:ext cx="2057400" cy="375230"/>
            <a:chOff x="0" y="0"/>
            <a:chExt cx="2057400" cy="375228"/>
          </a:xfrm>
        </p:grpSpPr>
        <p:sp>
          <p:nvSpPr>
            <p:cNvPr id="378" name="Shape 378"/>
            <p:cNvSpPr/>
            <p:nvPr/>
          </p:nvSpPr>
          <p:spPr>
            <a:xfrm>
              <a:off x="0" y="-1"/>
              <a:ext cx="2057400" cy="342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00" y="0"/>
                  </a:lnTo>
                  <a:lnTo>
                    <a:pt x="14400" y="8100"/>
                  </a:lnTo>
                  <a:lnTo>
                    <a:pt x="18279" y="8100"/>
                  </a:lnTo>
                  <a:lnTo>
                    <a:pt x="18279" y="5400"/>
                  </a:lnTo>
                  <a:lnTo>
                    <a:pt x="21600" y="10800"/>
                  </a:lnTo>
                  <a:lnTo>
                    <a:pt x="18279" y="16200"/>
                  </a:lnTo>
                  <a:lnTo>
                    <a:pt x="18279" y="13500"/>
                  </a:lnTo>
                  <a:lnTo>
                    <a:pt x="14400" y="13500"/>
                  </a:lnTo>
                  <a:lnTo>
                    <a:pt x="14400" y="21600"/>
                  </a:lnTo>
                  <a:lnTo>
                    <a:pt x="0" y="21600"/>
                  </a:lnTo>
                  <a:close/>
                </a:path>
              </a:pathLst>
            </a:custGeom>
            <a:solidFill>
              <a:schemeClr val="accent1"/>
            </a:solidFill>
            <a:ln w="9525" cap="flat">
              <a:solidFill>
                <a:srgbClr val="000000"/>
              </a:solidFill>
              <a:prstDash val="solid"/>
              <a:miter lim="800000"/>
            </a:ln>
            <a:effectLst/>
          </p:spPr>
          <p:txBody>
            <a:bodyPr wrap="square" lIns="45718" tIns="45718" rIns="45718" bIns="45718" numCol="1" anchor="ctr">
              <a:noAutofit/>
            </a:bodyPr>
            <a:lstStyle/>
            <a:p>
              <a:pPr>
                <a:defRPr>
                  <a:latin typeface="+mj-lt"/>
                  <a:ea typeface="+mj-ea"/>
                  <a:cs typeface="+mj-cs"/>
                  <a:sym typeface="Georgia"/>
                </a:defRPr>
              </a:pPr>
              <a:endParaRPr/>
            </a:p>
          </p:txBody>
        </p:sp>
        <p:sp>
          <p:nvSpPr>
            <p:cNvPr id="379" name="Shape 379"/>
            <p:cNvSpPr/>
            <p:nvPr/>
          </p:nvSpPr>
          <p:spPr>
            <a:xfrm>
              <a:off x="76199" y="-1"/>
              <a:ext cx="1187451" cy="375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Arial"/>
                  <a:ea typeface="Arial"/>
                  <a:cs typeface="Arial"/>
                  <a:sym typeface="Arial"/>
                </a:defRPr>
              </a:lvl1pPr>
            </a:lstStyle>
            <a:p>
              <a:r>
                <a:t> Next</a:t>
              </a:r>
            </a:p>
          </p:txBody>
        </p:sp>
      </p:grpSp>
      <p:pic>
        <p:nvPicPr>
          <p:cNvPr id="381" name="image18.png"/>
          <p:cNvPicPr>
            <a:picLocks noChangeAspect="1"/>
          </p:cNvPicPr>
          <p:nvPr/>
        </p:nvPicPr>
        <p:blipFill>
          <a:blip r:embed="rId6">
            <a:extLst/>
          </a:blip>
          <a:stretch>
            <a:fillRect/>
          </a:stretch>
        </p:blipFill>
        <p:spPr>
          <a:xfrm>
            <a:off x="5397500" y="1711325"/>
            <a:ext cx="3352800" cy="4572000"/>
          </a:xfrm>
          <a:prstGeom prst="rect">
            <a:avLst/>
          </a:prstGeom>
          <a:ln w="57150">
            <a:solidFill>
              <a:srgbClr val="66CCFF"/>
            </a:solidFill>
            <a:miter/>
          </a:ln>
        </p:spPr>
      </p:pic>
      <p:sp>
        <p:nvSpPr>
          <p:cNvPr id="382" name="Shape 382"/>
          <p:cNvSpPr>
            <a:spLocks noGrp="1"/>
          </p:cNvSpPr>
          <p:nvPr>
            <p:ph type="title" idx="4294967295"/>
          </p:nvPr>
        </p:nvSpPr>
        <p:spPr>
          <a:xfrm>
            <a:off x="441537" y="353996"/>
            <a:ext cx="8229601" cy="838201"/>
          </a:xfrm>
          <a:prstGeom prst="rect">
            <a:avLst/>
          </a:prstGeom>
        </p:spPr>
        <p:txBody>
          <a:bodyPr/>
          <a:lstStyle>
            <a:lvl1pPr algn="ctr">
              <a:defRPr sz="2800" u="sng">
                <a:solidFill>
                  <a:srgbClr val="934C22"/>
                </a:solidFill>
              </a:defRPr>
            </a:lvl1pPr>
          </a:lstStyle>
          <a:p>
            <a:r>
              <a:t>Gravity Control Cont…</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p:cNvSpPr>
          <p:nvPr>
            <p:ph type="body" idx="1"/>
          </p:nvPr>
        </p:nvSpPr>
        <p:spPr>
          <a:xfrm>
            <a:off x="457200" y="1564033"/>
            <a:ext cx="8229600" cy="4566892"/>
          </a:xfrm>
          <a:prstGeom prst="rect">
            <a:avLst/>
          </a:prstGeom>
        </p:spPr>
        <p:txBody>
          <a:bodyPr/>
          <a:lstStyle/>
          <a:p>
            <a:pPr marL="571500" indent="-571500">
              <a:buSzTx/>
              <a:buNone/>
              <a:defRPr u="sng">
                <a:solidFill>
                  <a:srgbClr val="424456"/>
                </a:solidFill>
              </a:defRPr>
            </a:pPr>
            <a:r>
              <a:t>Disadvantage</a:t>
            </a:r>
            <a:r>
              <a:rPr u="none"/>
              <a:t> :</a:t>
            </a:r>
          </a:p>
          <a:p>
            <a:pPr marL="571500" indent="-571500">
              <a:buSzTx/>
              <a:buNone/>
              <a:defRPr sz="1600">
                <a:solidFill>
                  <a:srgbClr val="424456"/>
                </a:solidFill>
              </a:defRPr>
            </a:pPr>
            <a:endParaRPr u="none"/>
          </a:p>
          <a:p>
            <a:pPr marL="757237" lvl="1" indent="-412750">
              <a:buClr>
                <a:srgbClr val="CC0000"/>
              </a:buClr>
              <a:buFontTx/>
              <a:buAutoNum type="arabicPeriod"/>
              <a:defRPr>
                <a:solidFill>
                  <a:schemeClr val="accent2"/>
                </a:solidFill>
              </a:defRPr>
            </a:pPr>
            <a:r>
              <a:t>These </a:t>
            </a:r>
            <a:r>
              <a:rPr>
                <a:solidFill>
                  <a:srgbClr val="CC0000"/>
                </a:solidFill>
              </a:rPr>
              <a:t>do not have uniform scale</a:t>
            </a:r>
            <a:r>
              <a:t>. </a:t>
            </a:r>
            <a:endParaRPr sz="2600"/>
          </a:p>
          <a:p>
            <a:pPr marL="757237" lvl="1" indent="-412750">
              <a:buClr>
                <a:srgbClr val="CC0000"/>
              </a:buClr>
              <a:buFontTx/>
              <a:buAutoNum type="arabicPeriod"/>
              <a:defRPr>
                <a:solidFill>
                  <a:schemeClr val="accent2"/>
                </a:solidFill>
              </a:defRPr>
            </a:pPr>
            <a:r>
              <a:t>These must be used in </a:t>
            </a:r>
            <a:r>
              <a:rPr>
                <a:solidFill>
                  <a:srgbClr val="CC0000"/>
                </a:solidFill>
              </a:rPr>
              <a:t>vertical position</a:t>
            </a:r>
            <a:r>
              <a:t> so that the control may operate properly. </a:t>
            </a:r>
            <a:endParaRPr sz="2600"/>
          </a:p>
          <a:p>
            <a:pPr marL="571500" indent="-571500">
              <a:buSzTx/>
              <a:buNone/>
              <a:defRPr sz="2600">
                <a:solidFill>
                  <a:srgbClr val="424456"/>
                </a:solidFill>
              </a:defRPr>
            </a:pPr>
            <a:endParaRPr sz="2600"/>
          </a:p>
          <a:p>
            <a:pPr marL="571500" indent="-571500">
              <a:buSzTx/>
              <a:buNone/>
              <a:defRPr sz="3400">
                <a:solidFill>
                  <a:srgbClr val="424456"/>
                </a:solidFill>
              </a:defRPr>
            </a:pPr>
            <a:r>
              <a:t>	</a:t>
            </a:r>
            <a:r>
              <a:rPr sz="2800" u="sng"/>
              <a:t>Advantages</a:t>
            </a:r>
            <a:r>
              <a:rPr u="sng"/>
              <a:t> :</a:t>
            </a:r>
          </a:p>
          <a:p>
            <a:pPr marL="571500" indent="-571500">
              <a:buSzTx/>
              <a:buNone/>
              <a:defRPr sz="1000" u="sng">
                <a:solidFill>
                  <a:srgbClr val="424456"/>
                </a:solidFill>
              </a:defRPr>
            </a:pPr>
            <a:endParaRPr u="sng"/>
          </a:p>
          <a:p>
            <a:pPr marL="725487" lvl="1" indent="-381000">
              <a:buClr>
                <a:schemeClr val="accent2"/>
              </a:buClr>
              <a:buFontTx/>
              <a:buAutoNum type="arabicPeriod"/>
              <a:defRPr>
                <a:solidFill>
                  <a:schemeClr val="accent2"/>
                </a:solidFill>
              </a:defRPr>
            </a:pPr>
            <a:r>
              <a:t>Less expensive.</a:t>
            </a:r>
            <a:endParaRPr sz="2600"/>
          </a:p>
          <a:p>
            <a:pPr marL="725487" lvl="1" indent="-381000">
              <a:buClr>
                <a:schemeClr val="accent2"/>
              </a:buClr>
              <a:buFontTx/>
              <a:buAutoNum type="arabicPeriod"/>
              <a:defRPr>
                <a:solidFill>
                  <a:schemeClr val="accent2"/>
                </a:solidFill>
              </a:defRPr>
            </a:pPr>
            <a:r>
              <a:t>	Unaffected by changes in temperature.</a:t>
            </a:r>
            <a:endParaRPr sz="2600"/>
          </a:p>
          <a:p>
            <a:pPr marL="725487" lvl="1" indent="-381000">
              <a:buClr>
                <a:schemeClr val="accent2"/>
              </a:buClr>
              <a:buFontTx/>
              <a:buAutoNum type="arabicPeriod"/>
              <a:defRPr>
                <a:solidFill>
                  <a:schemeClr val="accent2"/>
                </a:solidFill>
              </a:defRPr>
            </a:pPr>
            <a:r>
              <a:t>	Free from fatigue or deterioration with time.</a:t>
            </a:r>
          </a:p>
        </p:txBody>
      </p:sp>
      <p:sp>
        <p:nvSpPr>
          <p:cNvPr id="385" name="Shape 385"/>
          <p:cNvSpPr>
            <a:spLocks noGrp="1"/>
          </p:cNvSpPr>
          <p:nvPr>
            <p:ph type="sldNum" sz="quarter" idx="4294967295"/>
          </p:nvPr>
        </p:nvSpPr>
        <p:spPr>
          <a:xfrm>
            <a:off x="8598079" y="9892"/>
            <a:ext cx="338655"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grpSp>
        <p:nvGrpSpPr>
          <p:cNvPr id="388" name="Group 388"/>
          <p:cNvGrpSpPr/>
          <p:nvPr/>
        </p:nvGrpSpPr>
        <p:grpSpPr>
          <a:xfrm>
            <a:off x="6324600" y="6476999"/>
            <a:ext cx="2057400" cy="375230"/>
            <a:chOff x="0" y="0"/>
            <a:chExt cx="2057400" cy="375228"/>
          </a:xfrm>
        </p:grpSpPr>
        <p:sp>
          <p:nvSpPr>
            <p:cNvPr id="386" name="Shape 386"/>
            <p:cNvSpPr/>
            <p:nvPr/>
          </p:nvSpPr>
          <p:spPr>
            <a:xfrm>
              <a:off x="0" y="-1"/>
              <a:ext cx="2057400" cy="342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00" y="0"/>
                  </a:lnTo>
                  <a:lnTo>
                    <a:pt x="14400" y="8100"/>
                  </a:lnTo>
                  <a:lnTo>
                    <a:pt x="18279" y="8100"/>
                  </a:lnTo>
                  <a:lnTo>
                    <a:pt x="18279" y="5400"/>
                  </a:lnTo>
                  <a:lnTo>
                    <a:pt x="21600" y="10800"/>
                  </a:lnTo>
                  <a:lnTo>
                    <a:pt x="18279" y="16200"/>
                  </a:lnTo>
                  <a:lnTo>
                    <a:pt x="18279" y="13500"/>
                  </a:lnTo>
                  <a:lnTo>
                    <a:pt x="14400" y="13500"/>
                  </a:lnTo>
                  <a:lnTo>
                    <a:pt x="14400" y="21600"/>
                  </a:lnTo>
                  <a:lnTo>
                    <a:pt x="0" y="21600"/>
                  </a:lnTo>
                  <a:close/>
                </a:path>
              </a:pathLst>
            </a:custGeom>
            <a:solidFill>
              <a:schemeClr val="accent1"/>
            </a:solidFill>
            <a:ln w="9525" cap="flat">
              <a:solidFill>
                <a:srgbClr val="000000"/>
              </a:solidFill>
              <a:prstDash val="solid"/>
              <a:miter lim="800000"/>
            </a:ln>
            <a:effectLst/>
          </p:spPr>
          <p:txBody>
            <a:bodyPr wrap="square" lIns="45718" tIns="45718" rIns="45718" bIns="45718" numCol="1" anchor="ctr">
              <a:noAutofit/>
            </a:bodyPr>
            <a:lstStyle/>
            <a:p>
              <a:pPr>
                <a:defRPr>
                  <a:latin typeface="+mj-lt"/>
                  <a:ea typeface="+mj-ea"/>
                  <a:cs typeface="+mj-cs"/>
                  <a:sym typeface="Georgia"/>
                </a:defRPr>
              </a:pPr>
              <a:endParaRPr/>
            </a:p>
          </p:txBody>
        </p:sp>
        <p:sp>
          <p:nvSpPr>
            <p:cNvPr id="387" name="Shape 387"/>
            <p:cNvSpPr/>
            <p:nvPr/>
          </p:nvSpPr>
          <p:spPr>
            <a:xfrm>
              <a:off x="76199" y="-1"/>
              <a:ext cx="1187451" cy="375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Arial"/>
                  <a:ea typeface="Arial"/>
                  <a:cs typeface="Arial"/>
                  <a:sym typeface="Arial"/>
                </a:defRPr>
              </a:lvl1pPr>
            </a:lstStyle>
            <a:p>
              <a:r>
                <a:t> Next</a:t>
              </a:r>
            </a:p>
          </p:txBody>
        </p:sp>
      </p:grpSp>
      <p:sp>
        <p:nvSpPr>
          <p:cNvPr id="389" name="Shape 389"/>
          <p:cNvSpPr>
            <a:spLocks noGrp="1"/>
          </p:cNvSpPr>
          <p:nvPr>
            <p:ph type="title"/>
          </p:nvPr>
        </p:nvSpPr>
        <p:spPr>
          <a:xfrm>
            <a:off x="457200" y="711776"/>
            <a:ext cx="8229600" cy="838202"/>
          </a:xfrm>
          <a:prstGeom prst="rect">
            <a:avLst/>
          </a:prstGeom>
        </p:spPr>
        <p:txBody>
          <a:bodyPr/>
          <a:lstStyle>
            <a:lvl1pPr algn="ctr">
              <a:defRPr sz="2800" u="sng">
                <a:solidFill>
                  <a:srgbClr val="934C22"/>
                </a:solidFill>
              </a:defRPr>
            </a:lvl1pPr>
          </a:lstStyle>
          <a:p>
            <a:r>
              <a:t>Gravity Control Cont…</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title"/>
          </p:nvPr>
        </p:nvSpPr>
        <p:spPr>
          <a:xfrm>
            <a:off x="457200" y="685800"/>
            <a:ext cx="8229600" cy="838200"/>
          </a:xfrm>
          <a:prstGeom prst="rect">
            <a:avLst/>
          </a:prstGeom>
        </p:spPr>
        <p:txBody>
          <a:bodyPr/>
          <a:lstStyle>
            <a:lvl1pPr algn="ctr">
              <a:defRPr sz="2800" u="sng">
                <a:solidFill>
                  <a:srgbClr val="934C22"/>
                </a:solidFill>
              </a:defRPr>
            </a:lvl1pPr>
          </a:lstStyle>
          <a:p>
            <a:r>
              <a:t>DAMPING TORQUE</a:t>
            </a:r>
          </a:p>
        </p:txBody>
      </p:sp>
      <p:sp>
        <p:nvSpPr>
          <p:cNvPr id="392" name="Shape 392"/>
          <p:cNvSpPr>
            <a:spLocks noGrp="1"/>
          </p:cNvSpPr>
          <p:nvPr>
            <p:ph type="body" idx="1"/>
          </p:nvPr>
        </p:nvSpPr>
        <p:spPr>
          <a:xfrm>
            <a:off x="457200" y="1676400"/>
            <a:ext cx="8229600" cy="4956308"/>
          </a:xfrm>
          <a:prstGeom prst="rect">
            <a:avLst/>
          </a:prstGeom>
        </p:spPr>
        <p:txBody>
          <a:bodyPr/>
          <a:lstStyle/>
          <a:p>
            <a:pPr marL="261701" indent="-172821" defTabSz="740662">
              <a:lnSpc>
                <a:spcPct val="90000"/>
              </a:lnSpc>
              <a:spcBef>
                <a:spcPts val="700"/>
              </a:spcBef>
              <a:defRPr sz="2400"/>
            </a:pPr>
            <a:r>
              <a:t>We have already seen that the moving system of the instrument will tend to move under the action of the deflecting torque. </a:t>
            </a:r>
          </a:p>
          <a:p>
            <a:pPr marL="261701" indent="-172821" defTabSz="740662">
              <a:lnSpc>
                <a:spcPct val="90000"/>
              </a:lnSpc>
              <a:spcBef>
                <a:spcPts val="700"/>
              </a:spcBef>
              <a:defRPr sz="2400"/>
            </a:pPr>
            <a:r>
              <a:t>But on account of the control torque, it will try to occupy a position of rest when the two torques are equal and opposite. </a:t>
            </a:r>
          </a:p>
          <a:p>
            <a:pPr marL="261701" indent="-172821" defTabSz="740662">
              <a:lnSpc>
                <a:spcPct val="90000"/>
              </a:lnSpc>
              <a:spcBef>
                <a:spcPts val="700"/>
              </a:spcBef>
              <a:defRPr sz="2400"/>
            </a:pPr>
            <a:r>
              <a:t>However, due to inertia of the moving system, the pointer will not come to rest immediately but oscillate about its final deflected position as shown in figure and takes appreciable time to come to steady state.</a:t>
            </a:r>
          </a:p>
          <a:p>
            <a:pPr marL="261701" indent="-172821" defTabSz="740662">
              <a:lnSpc>
                <a:spcPct val="90000"/>
              </a:lnSpc>
              <a:spcBef>
                <a:spcPts val="700"/>
              </a:spcBef>
              <a:defRPr sz="2400"/>
            </a:pPr>
            <a:r>
              <a:t>To overcome this difficulty a damping torque is to be developed by using a damping device attached to the moving system.</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9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9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prstGeom prst="rect">
            <a:avLst/>
          </a:prstGeom>
        </p:spPr>
        <p:txBody>
          <a:bodyPr/>
          <a:lstStyle>
            <a:lvl1pPr algn="ctr">
              <a:defRPr sz="2800" u="sng">
                <a:solidFill>
                  <a:srgbClr val="934C22"/>
                </a:solidFill>
              </a:defRPr>
            </a:lvl1pPr>
          </a:lstStyle>
          <a:p>
            <a:r>
              <a:t>Analog Instruments</a:t>
            </a:r>
          </a:p>
        </p:txBody>
      </p:sp>
      <p:sp>
        <p:nvSpPr>
          <p:cNvPr id="315" name="Shape 315"/>
          <p:cNvSpPr>
            <a:spLocks noGrp="1"/>
          </p:cNvSpPr>
          <p:nvPr>
            <p:ph type="body" idx="1"/>
          </p:nvPr>
        </p:nvSpPr>
        <p:spPr>
          <a:xfrm>
            <a:off x="457200" y="1598299"/>
            <a:ext cx="8229600" cy="4976238"/>
          </a:xfrm>
          <a:prstGeom prst="rect">
            <a:avLst/>
          </a:prstGeom>
        </p:spPr>
        <p:txBody>
          <a:bodyPr/>
          <a:lstStyle/>
          <a:p>
            <a:pPr>
              <a:lnSpc>
                <a:spcPct val="90000"/>
              </a:lnSpc>
            </a:pPr>
            <a:r>
              <a:t>An analog device is one in which the output or display is a continuous function of time and bears a constant relation to its input.</a:t>
            </a:r>
          </a:p>
          <a:p>
            <a:pPr>
              <a:lnSpc>
                <a:spcPct val="90000"/>
              </a:lnSpc>
            </a:pPr>
            <a:r>
              <a:t>Analog instruments may be classified into two ways:</a:t>
            </a:r>
          </a:p>
          <a:p>
            <a:pPr marL="594359" lvl="1" indent="-182879">
              <a:lnSpc>
                <a:spcPct val="90000"/>
              </a:lnSpc>
              <a:buChar char="•"/>
            </a:pPr>
            <a:r>
              <a:t>Absolute instruments: Absolute instruments give the value of the electrical quantity to be measured in terms of the constants of the instruments and to its deflection, no comparison with another instrument being required. </a:t>
            </a:r>
          </a:p>
          <a:p>
            <a:pPr marL="886967" lvl="2" indent="-182880">
              <a:lnSpc>
                <a:spcPct val="90000"/>
              </a:lnSpc>
            </a:pPr>
            <a:r>
              <a:t>E.g. The tangent galvanometer</a:t>
            </a:r>
          </a:p>
          <a:p>
            <a:pPr marL="886967" lvl="2" indent="-182880">
              <a:lnSpc>
                <a:spcPct val="90000"/>
              </a:lnSpc>
            </a:pPr>
            <a:r>
              <a:t>No calibration of the instrument is thus necessary. </a:t>
            </a:r>
          </a:p>
          <a:p>
            <a:pPr marL="594359" lvl="1" indent="-182879">
              <a:lnSpc>
                <a:spcPct val="90000"/>
              </a:lnSpc>
              <a:buChar char="•"/>
            </a:pPr>
            <a:r>
              <a:t>Secondary instruments: The value of the quantity to be measured can be determined from the deflection of the instruments by comparison with either an absolute instrument or one which has already been calibrated. </a:t>
            </a:r>
          </a:p>
          <a:p>
            <a:pPr marL="886967" lvl="2" indent="-182880">
              <a:lnSpc>
                <a:spcPct val="90000"/>
              </a:lnSpc>
            </a:pPr>
            <a:r>
              <a:t>Deflection is meaningless if not calibrated.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title"/>
          </p:nvPr>
        </p:nvSpPr>
        <p:spPr>
          <a:xfrm>
            <a:off x="419099" y="660540"/>
            <a:ext cx="8229601" cy="642940"/>
          </a:xfrm>
          <a:prstGeom prst="rect">
            <a:avLst/>
          </a:prstGeom>
        </p:spPr>
        <p:txBody>
          <a:bodyPr/>
          <a:lstStyle>
            <a:lvl1pPr algn="ctr">
              <a:defRPr sz="2800" u="sng">
                <a:solidFill>
                  <a:srgbClr val="934C22"/>
                </a:solidFill>
              </a:defRPr>
            </a:lvl1pPr>
          </a:lstStyle>
          <a:p>
            <a:r>
              <a:t>Damping Torque Cont…</a:t>
            </a:r>
          </a:p>
        </p:txBody>
      </p:sp>
      <p:pic>
        <p:nvPicPr>
          <p:cNvPr id="395" name="image19.png"/>
          <p:cNvPicPr>
            <a:picLocks noChangeAspect="1"/>
          </p:cNvPicPr>
          <p:nvPr/>
        </p:nvPicPr>
        <p:blipFill>
          <a:blip r:embed="rId2">
            <a:extLst/>
          </a:blip>
          <a:srcRect l="6482" r="926"/>
          <a:stretch>
            <a:fillRect/>
          </a:stretch>
        </p:blipFill>
        <p:spPr>
          <a:xfrm>
            <a:off x="338666" y="1512687"/>
            <a:ext cx="8763001" cy="4648202"/>
          </a:xfrm>
          <a:prstGeom prst="rect">
            <a:avLst/>
          </a:prstGeom>
          <a:ln w="12700">
            <a:miter lim="400000"/>
          </a:ln>
        </p:spPr>
      </p:pic>
      <p:sp>
        <p:nvSpPr>
          <p:cNvPr id="396" name="Shape 396"/>
          <p:cNvSpPr>
            <a:spLocks noGrp="1"/>
          </p:cNvSpPr>
          <p:nvPr>
            <p:ph type="sldNum" sz="quarter" idx="4294967295"/>
          </p:nvPr>
        </p:nvSpPr>
        <p:spPr>
          <a:xfrm>
            <a:off x="8564592" y="9892"/>
            <a:ext cx="372142"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grpSp>
        <p:nvGrpSpPr>
          <p:cNvPr id="399" name="Group 399"/>
          <p:cNvGrpSpPr/>
          <p:nvPr/>
        </p:nvGrpSpPr>
        <p:grpSpPr>
          <a:xfrm>
            <a:off x="6324600" y="6476999"/>
            <a:ext cx="2057400" cy="375230"/>
            <a:chOff x="0" y="0"/>
            <a:chExt cx="2057400" cy="375228"/>
          </a:xfrm>
        </p:grpSpPr>
        <p:sp>
          <p:nvSpPr>
            <p:cNvPr id="397" name="Shape 397"/>
            <p:cNvSpPr/>
            <p:nvPr/>
          </p:nvSpPr>
          <p:spPr>
            <a:xfrm>
              <a:off x="0" y="-1"/>
              <a:ext cx="2057400" cy="342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00" y="0"/>
                  </a:lnTo>
                  <a:lnTo>
                    <a:pt x="14400" y="8100"/>
                  </a:lnTo>
                  <a:lnTo>
                    <a:pt x="18279" y="8100"/>
                  </a:lnTo>
                  <a:lnTo>
                    <a:pt x="18279" y="5400"/>
                  </a:lnTo>
                  <a:lnTo>
                    <a:pt x="21600" y="10800"/>
                  </a:lnTo>
                  <a:lnTo>
                    <a:pt x="18279" y="16200"/>
                  </a:lnTo>
                  <a:lnTo>
                    <a:pt x="18279" y="13500"/>
                  </a:lnTo>
                  <a:lnTo>
                    <a:pt x="14400" y="13500"/>
                  </a:lnTo>
                  <a:lnTo>
                    <a:pt x="14400" y="21600"/>
                  </a:lnTo>
                  <a:lnTo>
                    <a:pt x="0" y="21600"/>
                  </a:lnTo>
                  <a:close/>
                </a:path>
              </a:pathLst>
            </a:custGeom>
            <a:solidFill>
              <a:schemeClr val="accent1"/>
            </a:solidFill>
            <a:ln w="9525" cap="flat">
              <a:solidFill>
                <a:srgbClr val="000000"/>
              </a:solidFill>
              <a:prstDash val="solid"/>
              <a:miter lim="800000"/>
            </a:ln>
            <a:effectLst/>
          </p:spPr>
          <p:txBody>
            <a:bodyPr wrap="square" lIns="45718" tIns="45718" rIns="45718" bIns="45718" numCol="1" anchor="ctr">
              <a:noAutofit/>
            </a:bodyPr>
            <a:lstStyle/>
            <a:p>
              <a:pPr>
                <a:defRPr>
                  <a:latin typeface="+mj-lt"/>
                  <a:ea typeface="+mj-ea"/>
                  <a:cs typeface="+mj-cs"/>
                  <a:sym typeface="Georgia"/>
                </a:defRPr>
              </a:pPr>
              <a:endParaRPr/>
            </a:p>
          </p:txBody>
        </p:sp>
        <p:sp>
          <p:nvSpPr>
            <p:cNvPr id="398" name="Shape 398"/>
            <p:cNvSpPr/>
            <p:nvPr/>
          </p:nvSpPr>
          <p:spPr>
            <a:xfrm>
              <a:off x="76199" y="-1"/>
              <a:ext cx="1187451" cy="375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Arial"/>
                  <a:ea typeface="Arial"/>
                  <a:cs typeface="Arial"/>
                  <a:sym typeface="Arial"/>
                </a:defRPr>
              </a:lvl1pPr>
            </a:lstStyle>
            <a:p>
              <a:r>
                <a:t> Next</a:t>
              </a:r>
            </a:p>
          </p:txBody>
        </p:sp>
      </p:gr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p:nvPr>
        </p:nvSpPr>
        <p:spPr>
          <a:xfrm>
            <a:off x="457200" y="685800"/>
            <a:ext cx="8229600" cy="838200"/>
          </a:xfrm>
          <a:prstGeom prst="rect">
            <a:avLst/>
          </a:prstGeom>
        </p:spPr>
        <p:txBody>
          <a:bodyPr/>
          <a:lstStyle>
            <a:lvl1pPr algn="ctr">
              <a:defRPr sz="2800" u="sng">
                <a:solidFill>
                  <a:srgbClr val="934C22"/>
                </a:solidFill>
              </a:defRPr>
            </a:lvl1pPr>
          </a:lstStyle>
          <a:p>
            <a:r>
              <a:t>DAMPING TORQUE Cont…</a:t>
            </a:r>
          </a:p>
        </p:txBody>
      </p:sp>
      <p:sp>
        <p:nvSpPr>
          <p:cNvPr id="402" name="Shape 402"/>
          <p:cNvSpPr>
            <a:spLocks noGrp="1"/>
          </p:cNvSpPr>
          <p:nvPr>
            <p:ph type="body" idx="1"/>
          </p:nvPr>
        </p:nvSpPr>
        <p:spPr>
          <a:xfrm>
            <a:off x="457200" y="1676399"/>
            <a:ext cx="8229600" cy="4799346"/>
          </a:xfrm>
          <a:prstGeom prst="rect">
            <a:avLst/>
          </a:prstGeom>
        </p:spPr>
        <p:txBody>
          <a:bodyPr/>
          <a:lstStyle/>
          <a:p>
            <a:pPr marL="323086" indent="-213358">
              <a:lnSpc>
                <a:spcPct val="90000"/>
              </a:lnSpc>
            </a:pPr>
            <a:r>
              <a:t>The damping torque is proportional to the speed of rotation of the moving system, that is</a:t>
            </a:r>
          </a:p>
          <a:p>
            <a:pPr marL="323086" indent="-213358">
              <a:lnSpc>
                <a:spcPct val="90000"/>
              </a:lnSpc>
              <a:defRPr sz="2400" b="1">
                <a:solidFill>
                  <a:srgbClr val="783A7A"/>
                </a:solidFill>
              </a:defRPr>
            </a:pPr>
            <a:endParaRPr/>
          </a:p>
          <a:p>
            <a:pPr marL="323086" indent="-213358">
              <a:lnSpc>
                <a:spcPct val="90000"/>
              </a:lnSpc>
              <a:defRPr sz="2400" b="1">
                <a:solidFill>
                  <a:srgbClr val="783A7A"/>
                </a:solidFill>
              </a:defRPr>
            </a:pPr>
            <a:endParaRPr/>
          </a:p>
          <a:p>
            <a:pPr marL="323086" indent="-213358">
              <a:lnSpc>
                <a:spcPct val="90000"/>
              </a:lnSpc>
              <a:defRPr sz="2400" b="1">
                <a:solidFill>
                  <a:srgbClr val="783A7A"/>
                </a:solidFill>
              </a:defRPr>
            </a:pPr>
            <a:endParaRPr/>
          </a:p>
          <a:p>
            <a:pPr marL="323086" indent="-213358">
              <a:lnSpc>
                <a:spcPct val="90000"/>
              </a:lnSpc>
              <a:defRPr sz="2400" b="1">
                <a:solidFill>
                  <a:srgbClr val="783A7A"/>
                </a:solidFill>
              </a:defRPr>
            </a:pPr>
            <a:endParaRPr/>
          </a:p>
          <a:p>
            <a:pPr marL="323086" indent="-213358">
              <a:lnSpc>
                <a:spcPct val="90000"/>
              </a:lnSpc>
              <a:defRPr sz="2400" b="1">
                <a:solidFill>
                  <a:srgbClr val="783A7A"/>
                </a:solidFill>
              </a:defRPr>
            </a:pPr>
            <a:endParaRPr/>
          </a:p>
          <a:p>
            <a:pPr marL="323086" indent="-213358">
              <a:lnSpc>
                <a:spcPct val="90000"/>
              </a:lnSpc>
              <a:defRPr sz="2400" b="1">
                <a:solidFill>
                  <a:srgbClr val="783A7A"/>
                </a:solidFill>
              </a:defRPr>
            </a:pPr>
            <a:endParaRPr/>
          </a:p>
          <a:p>
            <a:pPr marL="323086" indent="-213358">
              <a:lnSpc>
                <a:spcPct val="90000"/>
              </a:lnSpc>
              <a:defRPr sz="2400"/>
            </a:pPr>
            <a:endParaRPr/>
          </a:p>
          <a:p>
            <a:pPr marL="323086" indent="-213358">
              <a:lnSpc>
                <a:spcPct val="90000"/>
              </a:lnSpc>
            </a:pPr>
            <a:r>
              <a:t>Depending upon the degree of damping introduced in the moving system, the instrument may have any one of the following conditions as depicted in above graph.</a:t>
            </a:r>
          </a:p>
        </p:txBody>
      </p:sp>
      <p:pic>
        <p:nvPicPr>
          <p:cNvPr id="403" name="image20.png"/>
          <p:cNvPicPr>
            <a:picLocks noChangeAspect="1"/>
          </p:cNvPicPr>
          <p:nvPr/>
        </p:nvPicPr>
        <p:blipFill>
          <a:blip r:embed="rId2">
            <a:extLst/>
          </a:blip>
          <a:stretch>
            <a:fillRect/>
          </a:stretch>
        </p:blipFill>
        <p:spPr>
          <a:xfrm>
            <a:off x="1219200" y="2743200"/>
            <a:ext cx="1716958" cy="838200"/>
          </a:xfrm>
          <a:prstGeom prst="rect">
            <a:avLst/>
          </a:prstGeom>
          <a:ln w="12700">
            <a:miter lim="400000"/>
          </a:ln>
        </p:spPr>
      </p:pic>
      <p:pic>
        <p:nvPicPr>
          <p:cNvPr id="404" name="image21.png"/>
          <p:cNvPicPr>
            <a:picLocks noChangeAspect="1"/>
          </p:cNvPicPr>
          <p:nvPr/>
        </p:nvPicPr>
        <p:blipFill>
          <a:blip r:embed="rId3">
            <a:extLst/>
          </a:blip>
          <a:stretch>
            <a:fillRect/>
          </a:stretch>
        </p:blipFill>
        <p:spPr>
          <a:xfrm>
            <a:off x="4616400" y="2514600"/>
            <a:ext cx="4419602" cy="3017685"/>
          </a:xfrm>
          <a:prstGeom prst="rect">
            <a:avLst/>
          </a:prstGeom>
          <a:ln w="12700">
            <a:miter lim="400000"/>
          </a:ln>
        </p:spPr>
      </p:pic>
      <p:pic>
        <p:nvPicPr>
          <p:cNvPr id="405" name="image22.png"/>
          <p:cNvPicPr>
            <a:picLocks noChangeAspect="1"/>
          </p:cNvPicPr>
          <p:nvPr/>
        </p:nvPicPr>
        <p:blipFill>
          <a:blip r:embed="rId4">
            <a:extLst/>
          </a:blip>
          <a:stretch>
            <a:fillRect/>
          </a:stretch>
        </p:blipFill>
        <p:spPr>
          <a:xfrm>
            <a:off x="197708" y="3733800"/>
            <a:ext cx="3840892" cy="381000"/>
          </a:xfrm>
          <a:prstGeom prst="rect">
            <a:avLst/>
          </a:prstGeom>
          <a:ln w="12700">
            <a:miter lim="400000"/>
          </a:ln>
        </p:spPr>
      </p:pic>
      <p:pic>
        <p:nvPicPr>
          <p:cNvPr id="406" name="image23.png"/>
          <p:cNvPicPr>
            <a:picLocks noChangeAspect="1"/>
          </p:cNvPicPr>
          <p:nvPr/>
        </p:nvPicPr>
        <p:blipFill>
          <a:blip r:embed="rId5">
            <a:extLst/>
          </a:blip>
          <a:stretch>
            <a:fillRect/>
          </a:stretch>
        </p:blipFill>
        <p:spPr>
          <a:xfrm>
            <a:off x="0" y="4343400"/>
            <a:ext cx="4419600" cy="609600"/>
          </a:xfrm>
          <a:prstGeom prst="rect">
            <a:avLst/>
          </a:prstGeom>
          <a:ln w="12700">
            <a:miter lim="400000"/>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p:cNvSpPr>
          <p:nvPr>
            <p:ph type="body" idx="1"/>
          </p:nvPr>
        </p:nvSpPr>
        <p:spPr>
          <a:xfrm>
            <a:off x="241300" y="1584280"/>
            <a:ext cx="8229600" cy="5008195"/>
          </a:xfrm>
          <a:prstGeom prst="rect">
            <a:avLst/>
          </a:prstGeom>
        </p:spPr>
        <p:txBody>
          <a:bodyPr/>
          <a:lstStyle/>
          <a:p>
            <a:pPr marL="277977" indent="-194584" defTabSz="694944">
              <a:spcBef>
                <a:spcPts val="1500"/>
              </a:spcBef>
              <a:defRPr sz="2200" b="1">
                <a:solidFill>
                  <a:srgbClr val="CC0000"/>
                </a:solidFill>
              </a:defRPr>
            </a:pPr>
            <a:r>
              <a:t>Over-damped Condition: </a:t>
            </a:r>
            <a:r>
              <a:rPr>
                <a:solidFill>
                  <a:srgbClr val="2B4A5E"/>
                </a:solidFill>
              </a:rPr>
              <a:t>T</a:t>
            </a:r>
            <a:r>
              <a:rPr b="0">
                <a:solidFill>
                  <a:srgbClr val="000000"/>
                </a:solidFill>
              </a:rPr>
              <a:t>he </a:t>
            </a:r>
            <a:r>
              <a:rPr b="0">
                <a:solidFill>
                  <a:srgbClr val="3366CC"/>
                </a:solidFill>
              </a:rPr>
              <a:t>time-delay</a:t>
            </a:r>
            <a:r>
              <a:rPr b="0">
                <a:solidFill>
                  <a:srgbClr val="000000"/>
                </a:solidFill>
              </a:rPr>
              <a:t> in taking the reading becomes unnecessarily long.</a:t>
            </a:r>
            <a:r>
              <a:rPr>
                <a:solidFill>
                  <a:srgbClr val="000000"/>
                </a:solidFill>
              </a:rPr>
              <a:t> </a:t>
            </a:r>
          </a:p>
          <a:p>
            <a:pPr marL="277977" indent="-194584" defTabSz="694944">
              <a:spcBef>
                <a:spcPts val="1500"/>
              </a:spcBef>
              <a:defRPr sz="2200" b="1">
                <a:solidFill>
                  <a:srgbClr val="0066CC"/>
                </a:solidFill>
              </a:defRPr>
            </a:pPr>
            <a:r>
              <a:t>Under damped Condition: </a:t>
            </a:r>
            <a:r>
              <a:rPr b="0">
                <a:solidFill>
                  <a:srgbClr val="2B4A5E"/>
                </a:solidFill>
              </a:rPr>
              <a:t>The response is oscillatory</a:t>
            </a:r>
            <a:r>
              <a:rPr>
                <a:solidFill>
                  <a:srgbClr val="2B4A5E"/>
                </a:solidFill>
              </a:rPr>
              <a:t>. </a:t>
            </a:r>
            <a:r>
              <a:rPr b="0">
                <a:solidFill>
                  <a:srgbClr val="000000"/>
                </a:solidFill>
              </a:rPr>
              <a:t>The oscillations of the pointer would not be killed completely. </a:t>
            </a:r>
          </a:p>
          <a:p>
            <a:pPr marL="277977" indent="-194584" defTabSz="694944">
              <a:spcBef>
                <a:spcPts val="1500"/>
              </a:spcBef>
              <a:defRPr sz="2200"/>
            </a:pPr>
            <a:r>
              <a:t>Thus, the damping torque should be just sufficient to kill the oscillation without increasing the delay-time.</a:t>
            </a:r>
          </a:p>
          <a:p>
            <a:pPr marL="277977" indent="-194584" defTabSz="694944">
              <a:spcBef>
                <a:spcPts val="1500"/>
              </a:spcBef>
              <a:defRPr sz="2200"/>
            </a:pPr>
            <a:r>
              <a:t>This condition is said to be </a:t>
            </a:r>
            <a:r>
              <a:rPr b="1" i="1">
                <a:solidFill>
                  <a:srgbClr val="CC0099"/>
                </a:solidFill>
              </a:rPr>
              <a:t>critically damped</a:t>
            </a:r>
            <a:r>
              <a:t> or ‘</a:t>
            </a:r>
            <a:r>
              <a:rPr b="1" i="1">
                <a:solidFill>
                  <a:srgbClr val="CC0099"/>
                </a:solidFill>
              </a:rPr>
              <a:t>dead beat</a:t>
            </a:r>
            <a:r>
              <a:t>’. The response settles quickly without any oscillation.</a:t>
            </a:r>
          </a:p>
          <a:p>
            <a:pPr marL="277977" indent="-194584" defTabSz="694944">
              <a:spcBef>
                <a:spcPts val="1500"/>
              </a:spcBef>
              <a:defRPr sz="2200"/>
            </a:pPr>
            <a:r>
              <a:t>Methods of Damping:</a:t>
            </a:r>
          </a:p>
          <a:p>
            <a:pPr marL="0" lvl="2" indent="674094" defTabSz="694944">
              <a:spcBef>
                <a:spcPts val="1500"/>
              </a:spcBef>
              <a:buSzTx/>
              <a:buNone/>
              <a:defRPr sz="1500"/>
            </a:pPr>
            <a:r>
              <a:t>1.Air Friction Damping		</a:t>
            </a:r>
            <a:r>
              <a:rPr>
                <a:solidFill>
                  <a:srgbClr val="FF0000"/>
                </a:solidFill>
              </a:rPr>
              <a:t>2.Fluid Friction Damping</a:t>
            </a:r>
          </a:p>
          <a:p>
            <a:pPr marL="0" lvl="2" indent="674094" defTabSz="694944">
              <a:spcBef>
                <a:spcPts val="1500"/>
              </a:spcBef>
              <a:buSzTx/>
              <a:buNone/>
              <a:defRPr sz="1500">
                <a:solidFill>
                  <a:srgbClr val="783A7A"/>
                </a:solidFill>
              </a:defRPr>
            </a:pPr>
            <a:r>
              <a:t>3.Eddy Current Damping</a:t>
            </a:r>
            <a:r>
              <a:rPr>
                <a:solidFill>
                  <a:srgbClr val="000000"/>
                </a:solidFill>
              </a:rPr>
              <a:t>		</a:t>
            </a:r>
            <a:r>
              <a:rPr>
                <a:solidFill>
                  <a:srgbClr val="6600CC"/>
                </a:solidFill>
              </a:rPr>
              <a:t>4.Electromagnetic  Damping</a:t>
            </a:r>
          </a:p>
        </p:txBody>
      </p:sp>
      <p:sp>
        <p:nvSpPr>
          <p:cNvPr id="409" name="Shape 409"/>
          <p:cNvSpPr>
            <a:spLocks noGrp="1"/>
          </p:cNvSpPr>
          <p:nvPr>
            <p:ph type="sldNum" sz="quarter" idx="4294967295"/>
          </p:nvPr>
        </p:nvSpPr>
        <p:spPr>
          <a:xfrm>
            <a:off x="8577205" y="9892"/>
            <a:ext cx="359528" cy="358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410" name="Shape 410"/>
          <p:cNvSpPr/>
          <p:nvPr/>
        </p:nvSpPr>
        <p:spPr>
          <a:xfrm>
            <a:off x="457200" y="855981"/>
            <a:ext cx="8229600" cy="497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lvl1pPr algn="ctr">
              <a:defRPr sz="2800" u="sng">
                <a:solidFill>
                  <a:srgbClr val="934C22"/>
                </a:solidFill>
                <a:latin typeface="Trebuchet MS"/>
                <a:ea typeface="Trebuchet MS"/>
                <a:cs typeface="Trebuchet MS"/>
                <a:sym typeface="Trebuchet MS"/>
              </a:defRPr>
            </a:lvl1pPr>
          </a:lstStyle>
          <a:p>
            <a:r>
              <a:t>DAMPING TORQUE Cont…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0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0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0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0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08">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40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xfrm>
            <a:off x="457200" y="879231"/>
            <a:ext cx="8229600" cy="1066801"/>
          </a:xfrm>
          <a:prstGeom prst="rect">
            <a:avLst/>
          </a:prstGeom>
        </p:spPr>
        <p:txBody>
          <a:bodyPr/>
          <a:lstStyle/>
          <a:p>
            <a:pPr algn="ctr">
              <a:defRPr sz="2800" u="sng">
                <a:solidFill>
                  <a:srgbClr val="934C22"/>
                </a:solidFill>
              </a:defRPr>
            </a:pPr>
            <a:r>
              <a:t>Types of Damping</a:t>
            </a:r>
          </a:p>
          <a:p>
            <a:pPr algn="ctr">
              <a:defRPr sz="2800" u="sng">
                <a:solidFill>
                  <a:srgbClr val="934C22"/>
                </a:solidFill>
              </a:defRPr>
            </a:pPr>
            <a:r>
              <a:t>[Eddy Current Damping]</a:t>
            </a:r>
          </a:p>
        </p:txBody>
      </p:sp>
      <p:sp>
        <p:nvSpPr>
          <p:cNvPr id="413" name="Shape 413"/>
          <p:cNvSpPr>
            <a:spLocks noGrp="1"/>
          </p:cNvSpPr>
          <p:nvPr>
            <p:ph type="body" idx="1"/>
          </p:nvPr>
        </p:nvSpPr>
        <p:spPr>
          <a:xfrm>
            <a:off x="152400" y="1991980"/>
            <a:ext cx="8534400" cy="4654618"/>
          </a:xfrm>
          <a:prstGeom prst="rect">
            <a:avLst/>
          </a:prstGeom>
        </p:spPr>
        <p:txBody>
          <a:bodyPr/>
          <a:lstStyle/>
          <a:p>
            <a:pPr marL="248496" indent="-161811" defTabSz="722376">
              <a:lnSpc>
                <a:spcPct val="90000"/>
              </a:lnSpc>
              <a:spcBef>
                <a:spcPts val="1300"/>
              </a:spcBef>
              <a:defRPr sz="2400"/>
            </a:pPr>
            <a:r>
              <a:t>When a sheet of conducting material moves in a magnetic field so as to cut through lines of force, eddy currents are set up in it and a force exists between these currents and the magnetic field, which is always in the direction opposing the motion. </a:t>
            </a:r>
          </a:p>
          <a:p>
            <a:pPr marL="248496" indent="-161811" defTabSz="722376">
              <a:lnSpc>
                <a:spcPct val="90000"/>
              </a:lnSpc>
              <a:spcBef>
                <a:spcPts val="1300"/>
              </a:spcBef>
              <a:defRPr sz="2400"/>
            </a:pPr>
            <a:r>
              <a:t>This force is proportional to the magnitude of the current, and to the strength of field. </a:t>
            </a:r>
          </a:p>
          <a:p>
            <a:pPr marL="248496" indent="-161811" defTabSz="722376">
              <a:lnSpc>
                <a:spcPct val="90000"/>
              </a:lnSpc>
              <a:spcBef>
                <a:spcPts val="1300"/>
              </a:spcBef>
              <a:defRPr sz="2400"/>
            </a:pPr>
            <a:r>
              <a:t>The current is proportional to the velocity of movement of the conductor, and thus, if the magnetic field is constant, the damping force is proportional to the velocity of the moving system and is zero when there is no movement of the system</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1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body" sz="half" idx="1"/>
          </p:nvPr>
        </p:nvSpPr>
        <p:spPr>
          <a:xfrm>
            <a:off x="342900" y="1730861"/>
            <a:ext cx="4684630" cy="4902356"/>
          </a:xfrm>
          <a:prstGeom prst="rect">
            <a:avLst/>
          </a:prstGeom>
        </p:spPr>
        <p:txBody>
          <a:bodyPr/>
          <a:lstStyle/>
          <a:p>
            <a:pPr marL="251642" indent="-163859" defTabSz="731519">
              <a:spcBef>
                <a:spcPts val="1500"/>
              </a:spcBef>
              <a:defRPr sz="2400"/>
            </a:pPr>
            <a:r>
              <a:t>Thin disc of conducting, but non-magnetic material-usually copper of aluminium is mounted on the spindle which carries the pointer of the instrument. </a:t>
            </a:r>
          </a:p>
          <a:p>
            <a:pPr marL="251642" indent="-163859" defTabSz="731519">
              <a:spcBef>
                <a:spcPts val="1500"/>
              </a:spcBef>
              <a:defRPr sz="2400"/>
            </a:pPr>
            <a:r>
              <a:t>When the spindle rotates, the edge of the disc cuts through the lines of force in the gap of a permanent magnet, and eddy currents, with consequent damping, are produced.</a:t>
            </a:r>
          </a:p>
        </p:txBody>
      </p:sp>
      <p:pic>
        <p:nvPicPr>
          <p:cNvPr id="416" name="image24.png"/>
          <p:cNvPicPr>
            <a:picLocks noChangeAspect="1"/>
          </p:cNvPicPr>
          <p:nvPr/>
        </p:nvPicPr>
        <p:blipFill>
          <a:blip r:embed="rId2">
            <a:extLst/>
          </a:blip>
          <a:stretch>
            <a:fillRect/>
          </a:stretch>
        </p:blipFill>
        <p:spPr>
          <a:xfrm>
            <a:off x="4930873" y="2103361"/>
            <a:ext cx="4016172" cy="2738220"/>
          </a:xfrm>
          <a:prstGeom prst="rect">
            <a:avLst/>
          </a:prstGeom>
          <a:ln w="12700">
            <a:miter lim="400000"/>
          </a:ln>
        </p:spPr>
      </p:pic>
      <p:sp>
        <p:nvSpPr>
          <p:cNvPr id="417" name="Shape 417"/>
          <p:cNvSpPr>
            <a:spLocks noGrp="1"/>
          </p:cNvSpPr>
          <p:nvPr>
            <p:ph type="title"/>
          </p:nvPr>
        </p:nvSpPr>
        <p:spPr>
          <a:xfrm>
            <a:off x="76200" y="903798"/>
            <a:ext cx="8991600" cy="606428"/>
          </a:xfrm>
          <a:prstGeom prst="rect">
            <a:avLst/>
          </a:prstGeom>
        </p:spPr>
        <p:txBody>
          <a:bodyPr/>
          <a:lstStyle>
            <a:lvl1pPr algn="ctr">
              <a:defRPr sz="2800" u="sng">
                <a:solidFill>
                  <a:srgbClr val="934C22"/>
                </a:solidFill>
              </a:defRPr>
            </a:lvl1pPr>
          </a:lstStyle>
          <a:p>
            <a:r>
              <a:t>Eddy Current Damping Torque with a Metal Disc</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p:cNvSpPr>
          <p:nvPr>
            <p:ph type="title"/>
          </p:nvPr>
        </p:nvSpPr>
        <p:spPr>
          <a:xfrm>
            <a:off x="0" y="494330"/>
            <a:ext cx="9144000" cy="685802"/>
          </a:xfrm>
          <a:prstGeom prst="rect">
            <a:avLst/>
          </a:prstGeom>
        </p:spPr>
        <p:txBody>
          <a:bodyPr/>
          <a:lstStyle>
            <a:lvl1pPr algn="ctr">
              <a:defRPr sz="2800" u="sng">
                <a:solidFill>
                  <a:srgbClr val="934C22"/>
                </a:solidFill>
              </a:defRPr>
            </a:lvl1pPr>
          </a:lstStyle>
          <a:p>
            <a:r>
              <a:t>Eddy Current Damping Torque with a Metal Former</a:t>
            </a:r>
          </a:p>
        </p:txBody>
      </p:sp>
      <p:sp>
        <p:nvSpPr>
          <p:cNvPr id="420" name="Shape 420"/>
          <p:cNvSpPr>
            <a:spLocks noGrp="1"/>
          </p:cNvSpPr>
          <p:nvPr>
            <p:ph type="body" idx="1"/>
          </p:nvPr>
        </p:nvSpPr>
        <p:spPr>
          <a:xfrm>
            <a:off x="297656" y="1547152"/>
            <a:ext cx="5162518" cy="5039476"/>
          </a:xfrm>
          <a:prstGeom prst="rect">
            <a:avLst/>
          </a:prstGeom>
        </p:spPr>
        <p:txBody>
          <a:bodyPr/>
          <a:lstStyle/>
          <a:p>
            <a:pPr marL="270515" indent="-176150" defTabSz="786383">
              <a:lnSpc>
                <a:spcPct val="90000"/>
              </a:lnSpc>
              <a:spcBef>
                <a:spcPts val="700"/>
              </a:spcBef>
              <a:defRPr sz="2400"/>
            </a:pPr>
            <a:r>
              <a:t>The essential parts of a PMMC instrument. </a:t>
            </a:r>
          </a:p>
          <a:p>
            <a:pPr marL="270515" indent="-176150" defTabSz="786383">
              <a:lnSpc>
                <a:spcPct val="90000"/>
              </a:lnSpc>
              <a:spcBef>
                <a:spcPts val="700"/>
              </a:spcBef>
              <a:defRPr sz="2400"/>
            </a:pPr>
            <a:r>
              <a:t>The coil is wound on a light metal former in which eddy currents are induced when the coil moves in the permanent-magnet field. </a:t>
            </a:r>
          </a:p>
          <a:p>
            <a:pPr marL="270515" indent="-176150" defTabSz="786383">
              <a:lnSpc>
                <a:spcPct val="90000"/>
              </a:lnSpc>
              <a:spcBef>
                <a:spcPts val="700"/>
              </a:spcBef>
              <a:defRPr sz="2400"/>
            </a:pPr>
            <a:r>
              <a:t>The directions of the eddy-current which in turn produce the damping torque due to the motion of the coil (clockwise) are as shown in the figure and this will produce damping forces as indicated in the figure.</a:t>
            </a:r>
          </a:p>
        </p:txBody>
      </p:sp>
      <p:pic>
        <p:nvPicPr>
          <p:cNvPr id="421" name="image25.png"/>
          <p:cNvPicPr>
            <a:picLocks noChangeAspect="1"/>
          </p:cNvPicPr>
          <p:nvPr/>
        </p:nvPicPr>
        <p:blipFill>
          <a:blip r:embed="rId2">
            <a:extLst/>
          </a:blip>
          <a:stretch>
            <a:fillRect/>
          </a:stretch>
        </p:blipFill>
        <p:spPr>
          <a:xfrm>
            <a:off x="5506239" y="2416175"/>
            <a:ext cx="3541769" cy="273530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prstGeom prst="rect">
            <a:avLst/>
          </a:prstGeom>
        </p:spPr>
        <p:txBody>
          <a:bodyPr/>
          <a:lstStyle>
            <a:lvl1pPr algn="ctr">
              <a:defRPr sz="2800" u="sng">
                <a:solidFill>
                  <a:srgbClr val="934C22"/>
                </a:solidFill>
              </a:defRPr>
            </a:lvl1pPr>
          </a:lstStyle>
          <a:p>
            <a:r>
              <a:t>Errors: Eddy Current Damping</a:t>
            </a:r>
          </a:p>
        </p:txBody>
      </p:sp>
      <p:sp>
        <p:nvSpPr>
          <p:cNvPr id="424" name="Shape 424"/>
          <p:cNvSpPr>
            <a:spLocks noGrp="1"/>
          </p:cNvSpPr>
          <p:nvPr>
            <p:ph type="body" idx="1"/>
          </p:nvPr>
        </p:nvSpPr>
        <p:spPr>
          <a:xfrm>
            <a:off x="457200" y="1598299"/>
            <a:ext cx="8229600" cy="4976238"/>
          </a:xfrm>
          <a:prstGeom prst="rect">
            <a:avLst/>
          </a:prstGeom>
        </p:spPr>
        <p:txBody>
          <a:bodyPr/>
          <a:lstStyle/>
          <a:p>
            <a:pPr marL="0" indent="109728">
              <a:buSzTx/>
              <a:buNone/>
              <a:defRPr sz="3500"/>
            </a:pPr>
            <a:r>
              <a:t>The common errors are on account of </a:t>
            </a:r>
          </a:p>
          <a:p>
            <a:pPr>
              <a:defRPr sz="3500"/>
            </a:pPr>
            <a:r>
              <a:t>friction, </a:t>
            </a:r>
          </a:p>
          <a:p>
            <a:pPr>
              <a:defRPr sz="3500"/>
            </a:pPr>
            <a:r>
              <a:t>change in temperature, </a:t>
            </a:r>
          </a:p>
          <a:p>
            <a:pPr>
              <a:defRPr sz="3500"/>
            </a:pPr>
            <a:r>
              <a:t>mechanical unbalances and </a:t>
            </a:r>
          </a:p>
          <a:p>
            <a:pPr>
              <a:defRPr sz="3500"/>
            </a:pPr>
            <a:r>
              <a:t>variation of the electrical and mechanical properties of the materials employed with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2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2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24">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xfrm>
            <a:off x="482011" y="468373"/>
            <a:ext cx="8229601" cy="1066801"/>
          </a:xfrm>
          <a:prstGeom prst="rect">
            <a:avLst/>
          </a:prstGeom>
        </p:spPr>
        <p:txBody>
          <a:bodyPr/>
          <a:lstStyle>
            <a:lvl1pPr algn="ctr">
              <a:defRPr sz="2800" u="sng">
                <a:solidFill>
                  <a:srgbClr val="934C22"/>
                </a:solidFill>
              </a:defRPr>
            </a:lvl1pPr>
          </a:lstStyle>
          <a:p>
            <a:r>
              <a:t>Air Friction Damping </a:t>
            </a:r>
          </a:p>
        </p:txBody>
      </p:sp>
      <p:sp>
        <p:nvSpPr>
          <p:cNvPr id="427" name="Shape 427"/>
          <p:cNvSpPr>
            <a:spLocks noGrp="1"/>
          </p:cNvSpPr>
          <p:nvPr>
            <p:ph type="body" idx="1"/>
          </p:nvPr>
        </p:nvSpPr>
        <p:spPr>
          <a:xfrm>
            <a:off x="152399" y="1304586"/>
            <a:ext cx="5493811" cy="5516036"/>
          </a:xfrm>
          <a:prstGeom prst="rect">
            <a:avLst/>
          </a:prstGeom>
        </p:spPr>
        <p:txBody>
          <a:bodyPr/>
          <a:lstStyle/>
          <a:p>
            <a:pPr>
              <a:lnSpc>
                <a:spcPct val="90000"/>
              </a:lnSpc>
            </a:pPr>
            <a:r>
              <a:t>Light Vane/Vanes with considerable area attached to the moving system displace air and develop a frictional force opposing the motion. </a:t>
            </a:r>
          </a:p>
          <a:p>
            <a:pPr lvl="1">
              <a:lnSpc>
                <a:spcPct val="81000"/>
              </a:lnSpc>
            </a:pPr>
            <a:r>
              <a:t>Figure shows a light aluminum vane which moves in a quadrant (sector) shaped air chamber. </a:t>
            </a:r>
          </a:p>
          <a:p>
            <a:pPr>
              <a:lnSpc>
                <a:spcPct val="81000"/>
              </a:lnSpc>
            </a:pPr>
            <a:r>
              <a:t>The chamber also carries a cover plate at the top. The vane is mounted on the spindle of the moving system. </a:t>
            </a:r>
          </a:p>
          <a:p>
            <a:pPr>
              <a:lnSpc>
                <a:spcPct val="81000"/>
              </a:lnSpc>
            </a:pPr>
            <a:r>
              <a:t>The aluminum vane should not touch the air-chamber walls otherwise a serious error in the deflection of the instrument will be introduced.</a:t>
            </a:r>
          </a:p>
          <a:p>
            <a:pPr>
              <a:lnSpc>
                <a:spcPct val="81000"/>
              </a:lnSpc>
            </a:pPr>
            <a:r>
              <a:t> Now, with the motion, the vane displaces air and thereby a damping force is created on the vane that produces a torque (damping) on the spindle. </a:t>
            </a:r>
          </a:p>
        </p:txBody>
      </p:sp>
      <p:pic>
        <p:nvPicPr>
          <p:cNvPr id="428" name="image26.png"/>
          <p:cNvPicPr>
            <a:picLocks noChangeAspect="1"/>
          </p:cNvPicPr>
          <p:nvPr/>
        </p:nvPicPr>
        <p:blipFill>
          <a:blip r:embed="rId2">
            <a:extLst/>
          </a:blip>
          <a:srcRect b="13921"/>
          <a:stretch>
            <a:fillRect/>
          </a:stretch>
        </p:blipFill>
        <p:spPr>
          <a:xfrm>
            <a:off x="5518203" y="2943217"/>
            <a:ext cx="3715297" cy="223864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animBg="1" advAuto="0"/>
      <p:bldP spid="428"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p:cNvSpPr>
          <p:nvPr>
            <p:ph type="title"/>
          </p:nvPr>
        </p:nvSpPr>
        <p:spPr>
          <a:xfrm>
            <a:off x="457200" y="1066407"/>
            <a:ext cx="8229600" cy="1066801"/>
          </a:xfrm>
          <a:prstGeom prst="rect">
            <a:avLst/>
          </a:prstGeom>
        </p:spPr>
        <p:txBody>
          <a:bodyPr/>
          <a:lstStyle>
            <a:lvl1pPr algn="ctr">
              <a:defRPr sz="2800" u="sng">
                <a:solidFill>
                  <a:srgbClr val="934C22"/>
                </a:solidFill>
              </a:defRPr>
            </a:lvl1pPr>
          </a:lstStyle>
          <a:p>
            <a:r>
              <a:t>Air Friction Damping </a:t>
            </a:r>
          </a:p>
        </p:txBody>
      </p:sp>
      <p:sp>
        <p:nvSpPr>
          <p:cNvPr id="431" name="Shape 431"/>
          <p:cNvSpPr/>
          <p:nvPr/>
        </p:nvSpPr>
        <p:spPr>
          <a:xfrm>
            <a:off x="2387600" y="2579466"/>
            <a:ext cx="3831365" cy="1691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mj-lt"/>
                <a:ea typeface="+mj-ea"/>
                <a:cs typeface="+mj-cs"/>
                <a:sym typeface="Georgia"/>
              </a:defRPr>
            </a:lvl1pPr>
          </a:lstStyle>
          <a:p>
            <a:r>
              <a:t> The air friction damping is very simple and cheap. But care must be taken to ensure that the piston is not bent or twisted. This method is used in moving iron and hot wire instruments.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body" idx="1"/>
          </p:nvPr>
        </p:nvSpPr>
        <p:spPr>
          <a:xfrm>
            <a:off x="76199" y="1442954"/>
            <a:ext cx="5623986" cy="5262646"/>
          </a:xfrm>
          <a:prstGeom prst="rect">
            <a:avLst/>
          </a:prstGeom>
        </p:spPr>
        <p:txBody>
          <a:bodyPr>
            <a:normAutofit lnSpcReduction="10000"/>
          </a:bodyPr>
          <a:lstStyle/>
          <a:p>
            <a:pPr marL="353568" indent="-243840">
              <a:lnSpc>
                <a:spcPct val="80000"/>
              </a:lnSpc>
              <a:spcBef>
                <a:spcPts val="1300"/>
              </a:spcBef>
              <a:defRPr sz="2200"/>
            </a:pPr>
            <a:r>
              <a:t>Figure consists of a light aluminum piston which is attached to the moving system. </a:t>
            </a:r>
          </a:p>
          <a:p>
            <a:pPr marL="353568" indent="-243840">
              <a:lnSpc>
                <a:spcPct val="80000"/>
              </a:lnSpc>
              <a:spcBef>
                <a:spcPts val="1300"/>
              </a:spcBef>
              <a:defRPr sz="2200"/>
            </a:pPr>
            <a:r>
              <a:t>This piston moves in a fixed chamber which is closed at one end. </a:t>
            </a:r>
          </a:p>
          <a:p>
            <a:pPr marL="353568" indent="-243840">
              <a:lnSpc>
                <a:spcPct val="80000"/>
              </a:lnSpc>
              <a:spcBef>
                <a:spcPts val="1300"/>
              </a:spcBef>
              <a:defRPr sz="2200"/>
            </a:pPr>
            <a:r>
              <a:t>Either circular or rectangular chamber may be used. </a:t>
            </a:r>
          </a:p>
          <a:p>
            <a:pPr marL="353568" indent="-243840">
              <a:lnSpc>
                <a:spcPct val="80000"/>
              </a:lnSpc>
              <a:spcBef>
                <a:spcPts val="1300"/>
              </a:spcBef>
              <a:defRPr sz="2200"/>
            </a:pPr>
            <a:r>
              <a:t>The clearance (or gap) between the piston and chamber walls should be uniform   throughout and as small as possible. </a:t>
            </a:r>
          </a:p>
          <a:p>
            <a:pPr marL="353568" indent="-243840">
              <a:lnSpc>
                <a:spcPct val="80000"/>
              </a:lnSpc>
              <a:spcBef>
                <a:spcPts val="1300"/>
              </a:spcBef>
              <a:defRPr sz="2200"/>
            </a:pPr>
            <a:r>
              <a:t>When the piston moves rapidly into the chamber the air in the closed space is compressed and the pressure of air thus developed opposes the motion of the piston and thereby the whole moving system. </a:t>
            </a:r>
          </a:p>
        </p:txBody>
      </p:sp>
      <p:sp>
        <p:nvSpPr>
          <p:cNvPr id="434" name="Shape 434"/>
          <p:cNvSpPr>
            <a:spLocks noGrp="1"/>
          </p:cNvSpPr>
          <p:nvPr>
            <p:ph type="title"/>
          </p:nvPr>
        </p:nvSpPr>
        <p:spPr>
          <a:xfrm>
            <a:off x="482011" y="403997"/>
            <a:ext cx="8229601" cy="1066801"/>
          </a:xfrm>
          <a:prstGeom prst="rect">
            <a:avLst/>
          </a:prstGeom>
        </p:spPr>
        <p:txBody>
          <a:bodyPr/>
          <a:lstStyle>
            <a:lvl1pPr algn="ctr">
              <a:defRPr sz="2800" u="sng">
                <a:solidFill>
                  <a:srgbClr val="934C22"/>
                </a:solidFill>
              </a:defRPr>
            </a:lvl1pPr>
          </a:lstStyle>
          <a:p>
            <a:r>
              <a:t>Air Friction Damping </a:t>
            </a:r>
          </a:p>
        </p:txBody>
      </p:sp>
      <p:pic>
        <p:nvPicPr>
          <p:cNvPr id="435" name="image27.png"/>
          <p:cNvPicPr>
            <a:picLocks noChangeAspect="1"/>
          </p:cNvPicPr>
          <p:nvPr/>
        </p:nvPicPr>
        <p:blipFill>
          <a:blip r:embed="rId2">
            <a:extLst/>
          </a:blip>
          <a:stretch>
            <a:fillRect/>
          </a:stretch>
        </p:blipFill>
        <p:spPr>
          <a:xfrm>
            <a:off x="5648090" y="2660452"/>
            <a:ext cx="3258004" cy="246818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3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3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3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3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iterate>
                                    <p:tmAbs val="0"/>
                                  </p:iterate>
                                  <p:childTnLst>
                                    <p:set>
                                      <p:cBhvr>
                                        <p:cTn id="27" fill="hold"/>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1" build="p" bldLvl="5" animBg="1" advAuto="0"/>
      <p:bldP spid="43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457200" y="685800"/>
            <a:ext cx="8229600" cy="1066800"/>
          </a:xfrm>
          <a:prstGeom prst="rect">
            <a:avLst/>
          </a:prstGeom>
        </p:spPr>
        <p:txBody>
          <a:bodyPr/>
          <a:lstStyle>
            <a:lvl1pPr algn="ctr">
              <a:defRPr sz="2800" u="sng">
                <a:solidFill>
                  <a:srgbClr val="934C22"/>
                </a:solidFill>
              </a:defRPr>
            </a:lvl1pPr>
          </a:lstStyle>
          <a:p>
            <a:r>
              <a:t>Classification of Analog Instruments</a:t>
            </a:r>
          </a:p>
        </p:txBody>
      </p:sp>
      <p:sp>
        <p:nvSpPr>
          <p:cNvPr id="318" name="Shape 318"/>
          <p:cNvSpPr>
            <a:spLocks noGrp="1"/>
          </p:cNvSpPr>
          <p:nvPr>
            <p:ph type="body" idx="1"/>
          </p:nvPr>
        </p:nvSpPr>
        <p:spPr>
          <a:xfrm>
            <a:off x="152400" y="1676400"/>
            <a:ext cx="8763000" cy="4898136"/>
          </a:xfrm>
          <a:prstGeom prst="rect">
            <a:avLst/>
          </a:prstGeom>
        </p:spPr>
        <p:txBody>
          <a:bodyPr/>
          <a:lstStyle/>
          <a:p>
            <a:r>
              <a:rPr dirty="0"/>
              <a:t>Classified based upon the quantity they measure (ammeter, voltmeter)</a:t>
            </a:r>
          </a:p>
          <a:p>
            <a:r>
              <a:rPr dirty="0"/>
              <a:t>Classified according to the current that can be measured by them.(DC,AC)</a:t>
            </a:r>
          </a:p>
          <a:p>
            <a:r>
              <a:rPr dirty="0"/>
              <a:t>Classified according to the effects used for working.</a:t>
            </a:r>
          </a:p>
          <a:p>
            <a:r>
              <a:rPr dirty="0"/>
              <a:t>Classified as Indicating, Recording, And Integrating.</a:t>
            </a:r>
          </a:p>
          <a:p>
            <a:r>
              <a:rPr dirty="0"/>
              <a:t>Classified on the basis of method used for comparing the unknown quantity. (Direct / Comparison measurement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1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1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1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p:cNvSpPr>
          <p:nvPr>
            <p:ph type="title"/>
          </p:nvPr>
        </p:nvSpPr>
        <p:spPr>
          <a:xfrm>
            <a:off x="441537" y="455721"/>
            <a:ext cx="8229601" cy="1066801"/>
          </a:xfrm>
          <a:prstGeom prst="rect">
            <a:avLst/>
          </a:prstGeom>
        </p:spPr>
        <p:txBody>
          <a:bodyPr/>
          <a:lstStyle>
            <a:lvl1pPr algn="ctr">
              <a:defRPr sz="2800" u="sng">
                <a:solidFill>
                  <a:srgbClr val="934C22"/>
                </a:solidFill>
              </a:defRPr>
            </a:lvl1pPr>
          </a:lstStyle>
          <a:p>
            <a:r>
              <a:t>Fluid Friction Damping </a:t>
            </a:r>
          </a:p>
        </p:txBody>
      </p:sp>
      <p:sp>
        <p:nvSpPr>
          <p:cNvPr id="438" name="Shape 438"/>
          <p:cNvSpPr>
            <a:spLocks noGrp="1"/>
          </p:cNvSpPr>
          <p:nvPr>
            <p:ph type="body" sz="half" idx="1"/>
          </p:nvPr>
        </p:nvSpPr>
        <p:spPr>
          <a:xfrm>
            <a:off x="292099" y="1578525"/>
            <a:ext cx="5133316" cy="4865678"/>
          </a:xfrm>
          <a:prstGeom prst="rect">
            <a:avLst/>
          </a:prstGeom>
        </p:spPr>
        <p:txBody>
          <a:bodyPr/>
          <a:lstStyle/>
          <a:p>
            <a:pPr marL="285292" indent="-199704" defTabSz="713230">
              <a:lnSpc>
                <a:spcPct val="90000"/>
              </a:lnSpc>
              <a:spcBef>
                <a:spcPts val="700"/>
              </a:spcBef>
              <a:defRPr sz="2300"/>
            </a:pPr>
            <a:r>
              <a:t>This form of damping is similar to air friction damping. </a:t>
            </a:r>
          </a:p>
          <a:p>
            <a:pPr marL="285292" indent="-199704" defTabSz="713230">
              <a:lnSpc>
                <a:spcPct val="90000"/>
              </a:lnSpc>
              <a:spcBef>
                <a:spcPts val="700"/>
              </a:spcBef>
              <a:defRPr sz="2300"/>
            </a:pPr>
            <a:r>
              <a:t>The action is the same as in the air friction damping.</a:t>
            </a:r>
          </a:p>
          <a:p>
            <a:pPr marL="285292" indent="-199704" defTabSz="713230">
              <a:lnSpc>
                <a:spcPct val="90000"/>
              </a:lnSpc>
              <a:spcBef>
                <a:spcPts val="700"/>
              </a:spcBef>
              <a:defRPr sz="2300"/>
            </a:pPr>
            <a:r>
              <a:t> Mineral oil is used in place of air and as the viscosity of oil is greater, the damping force is also much greater. </a:t>
            </a:r>
          </a:p>
          <a:p>
            <a:pPr marL="285292" indent="-199704" defTabSz="713230">
              <a:lnSpc>
                <a:spcPct val="90000"/>
              </a:lnSpc>
              <a:spcBef>
                <a:spcPts val="700"/>
              </a:spcBef>
              <a:defRPr sz="2300"/>
            </a:pPr>
            <a:r>
              <a:t>The vane attached to the spindle is arranged to move in the damping oil. </a:t>
            </a:r>
          </a:p>
          <a:p>
            <a:pPr marL="285292" indent="-199704" defTabSz="713230">
              <a:lnSpc>
                <a:spcPct val="90000"/>
              </a:lnSpc>
              <a:spcBef>
                <a:spcPts val="700"/>
              </a:spcBef>
              <a:defRPr sz="2300"/>
            </a:pPr>
            <a:r>
              <a:t>It is rarely used in commercial type instruments. </a:t>
            </a:r>
          </a:p>
        </p:txBody>
      </p:sp>
      <p:pic>
        <p:nvPicPr>
          <p:cNvPr id="439" name="image27.png"/>
          <p:cNvPicPr>
            <a:picLocks noChangeAspect="1"/>
          </p:cNvPicPr>
          <p:nvPr/>
        </p:nvPicPr>
        <p:blipFill>
          <a:blip r:embed="rId2">
            <a:extLst/>
          </a:blip>
          <a:stretch>
            <a:fillRect/>
          </a:stretch>
        </p:blipFill>
        <p:spPr>
          <a:xfrm>
            <a:off x="5648090" y="2372585"/>
            <a:ext cx="3258004" cy="246818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3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3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3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3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iterate>
                                    <p:tmAbs val="0"/>
                                  </p:iterate>
                                  <p:childTnLst>
                                    <p:set>
                                      <p:cBhvr>
                                        <p:cTn id="27" fill="hold"/>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bldLvl="5" animBg="1" advAuto="0"/>
      <p:bldP spid="439"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body" idx="1"/>
          </p:nvPr>
        </p:nvSpPr>
        <p:spPr>
          <a:xfrm>
            <a:off x="22437" y="1660131"/>
            <a:ext cx="9067801" cy="4215115"/>
          </a:xfrm>
          <a:prstGeom prst="rect">
            <a:avLst/>
          </a:prstGeom>
        </p:spPr>
        <p:txBody>
          <a:bodyPr/>
          <a:lstStyle/>
          <a:p>
            <a:pPr marL="0" indent="109728">
              <a:buSzTx/>
              <a:buNone/>
            </a:pPr>
            <a:r>
              <a:t>The oil used must fulfill the following requirements:</a:t>
            </a:r>
          </a:p>
          <a:p>
            <a:endParaRPr/>
          </a:p>
          <a:p>
            <a:r>
              <a:t>    It should not evaporate quickly.</a:t>
            </a:r>
          </a:p>
          <a:p>
            <a:r>
              <a:t>    It should not have any corrosive effect on metals.</a:t>
            </a:r>
          </a:p>
          <a:p>
            <a:r>
              <a:t>    Its viscosity should not change appreciably with temperature.</a:t>
            </a:r>
          </a:p>
          <a:p>
            <a:r>
              <a:t>    It should be good insulator.</a:t>
            </a:r>
          </a:p>
        </p:txBody>
      </p:sp>
      <p:sp>
        <p:nvSpPr>
          <p:cNvPr id="442" name="Shape 442"/>
          <p:cNvSpPr>
            <a:spLocks noGrp="1"/>
          </p:cNvSpPr>
          <p:nvPr>
            <p:ph type="title"/>
          </p:nvPr>
        </p:nvSpPr>
        <p:spPr>
          <a:xfrm>
            <a:off x="441537" y="455721"/>
            <a:ext cx="8229601" cy="1066801"/>
          </a:xfrm>
          <a:prstGeom prst="rect">
            <a:avLst/>
          </a:prstGeom>
        </p:spPr>
        <p:txBody>
          <a:bodyPr/>
          <a:lstStyle>
            <a:lvl1pPr algn="ctr">
              <a:defRPr sz="2800" u="sng">
                <a:solidFill>
                  <a:srgbClr val="934C22"/>
                </a:solidFill>
              </a:defRPr>
            </a:lvl1pPr>
          </a:lstStyle>
          <a:p>
            <a:r>
              <a:t>Fluid Friction Damping  Cont…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4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4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4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41">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4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e28.png"/>
          <p:cNvPicPr>
            <a:picLocks noChangeAspect="1"/>
          </p:cNvPicPr>
          <p:nvPr/>
        </p:nvPicPr>
        <p:blipFill>
          <a:blip r:embed="rId2">
            <a:extLst/>
          </a:blip>
          <a:stretch>
            <a:fillRect/>
          </a:stretch>
        </p:blipFill>
        <p:spPr>
          <a:xfrm>
            <a:off x="5350933" y="2476500"/>
            <a:ext cx="3563792" cy="2209801"/>
          </a:xfrm>
          <a:prstGeom prst="rect">
            <a:avLst/>
          </a:prstGeom>
          <a:ln w="12700">
            <a:miter lim="400000"/>
          </a:ln>
        </p:spPr>
      </p:pic>
      <p:sp>
        <p:nvSpPr>
          <p:cNvPr id="445" name="Shape 445"/>
          <p:cNvSpPr>
            <a:spLocks noGrp="1"/>
          </p:cNvSpPr>
          <p:nvPr>
            <p:ph type="title"/>
          </p:nvPr>
        </p:nvSpPr>
        <p:spPr>
          <a:xfrm>
            <a:off x="441537" y="571105"/>
            <a:ext cx="8229601" cy="1066802"/>
          </a:xfrm>
          <a:prstGeom prst="rect">
            <a:avLst/>
          </a:prstGeom>
        </p:spPr>
        <p:txBody>
          <a:bodyPr/>
          <a:lstStyle>
            <a:lvl1pPr algn="ctr">
              <a:defRPr sz="2800" u="sng">
                <a:solidFill>
                  <a:srgbClr val="934C22"/>
                </a:solidFill>
              </a:defRPr>
            </a:lvl1pPr>
          </a:lstStyle>
          <a:p>
            <a:r>
              <a:t>Fluid Friction Damping Cont…</a:t>
            </a:r>
          </a:p>
        </p:txBody>
      </p:sp>
      <p:sp>
        <p:nvSpPr>
          <p:cNvPr id="446" name="Shape 446"/>
          <p:cNvSpPr>
            <a:spLocks noGrp="1"/>
          </p:cNvSpPr>
          <p:nvPr>
            <p:ph type="body" idx="1"/>
          </p:nvPr>
        </p:nvSpPr>
        <p:spPr>
          <a:xfrm>
            <a:off x="180062" y="1487989"/>
            <a:ext cx="5093430" cy="4991565"/>
          </a:xfrm>
          <a:prstGeom prst="rect">
            <a:avLst/>
          </a:prstGeom>
        </p:spPr>
        <p:txBody>
          <a:bodyPr/>
          <a:lstStyle/>
          <a:p>
            <a:pPr marL="314552" indent="-220186" defTabSz="786383">
              <a:spcBef>
                <a:spcPts val="700"/>
              </a:spcBef>
              <a:defRPr sz="1800"/>
            </a:pPr>
            <a:r>
              <a:t>In Fig. (a) a disc attached to the moving system is immersed in the fluid (damping oil).</a:t>
            </a:r>
          </a:p>
          <a:p>
            <a:pPr marL="574060" lvl="1" indent="-220186" defTabSz="786383">
              <a:spcBef>
                <a:spcPts val="700"/>
              </a:spcBef>
              <a:buChar char="✤"/>
              <a:defRPr sz="1800"/>
            </a:pPr>
            <a:r>
              <a:t>When   the   moving   system   moves   the   disc   moves   in   oil   and   a   frictional   drag   is produced. </a:t>
            </a:r>
          </a:p>
          <a:p>
            <a:pPr marL="574060" lvl="1" indent="-220186" defTabSz="786383">
              <a:spcBef>
                <a:spcPts val="700"/>
              </a:spcBef>
              <a:buChar char="✤"/>
              <a:defRPr sz="1800"/>
            </a:pPr>
            <a:r>
              <a:t>For minimizing the surface tension affect, the suspension stem of the disc should be cylindrical and of small diameter. </a:t>
            </a:r>
          </a:p>
          <a:p>
            <a:pPr marL="314552" indent="-220186" defTabSz="786383">
              <a:spcBef>
                <a:spcPts val="700"/>
              </a:spcBef>
              <a:defRPr sz="1800"/>
            </a:pPr>
            <a:r>
              <a:t>In the arrangement of Fig. (b) a number of vanes are attached to the spindle. </a:t>
            </a:r>
          </a:p>
          <a:p>
            <a:pPr marL="574060" lvl="1" indent="-220186" defTabSz="786383">
              <a:spcBef>
                <a:spcPts val="700"/>
              </a:spcBef>
              <a:buChar char="✤"/>
              <a:defRPr sz="1800"/>
            </a:pPr>
            <a:r>
              <a:t>These vanes are submerged in oil and moves in a vertical plane. </a:t>
            </a:r>
          </a:p>
          <a:p>
            <a:pPr marL="574060" lvl="1" indent="-220186" defTabSz="786383">
              <a:spcBef>
                <a:spcPts val="700"/>
              </a:spcBef>
              <a:buChar char="✤"/>
              <a:defRPr sz="1800"/>
            </a:pPr>
            <a:r>
              <a:t>This arrangement provides greater damping torque.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4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4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4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4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body" idx="1"/>
          </p:nvPr>
        </p:nvSpPr>
        <p:spPr>
          <a:xfrm>
            <a:off x="152399" y="1401711"/>
            <a:ext cx="8715973" cy="5172826"/>
          </a:xfrm>
          <a:prstGeom prst="rect">
            <a:avLst/>
          </a:prstGeom>
        </p:spPr>
        <p:txBody>
          <a:bodyPr/>
          <a:lstStyle/>
          <a:p>
            <a:pPr marL="0" indent="102047" defTabSz="850391">
              <a:lnSpc>
                <a:spcPct val="72000"/>
              </a:lnSpc>
              <a:spcBef>
                <a:spcPts val="800"/>
              </a:spcBef>
              <a:buSzTx/>
              <a:buNone/>
              <a:defRPr sz="2200" b="1"/>
            </a:pPr>
            <a:r>
              <a:t> Advantages</a:t>
            </a:r>
          </a:p>
          <a:p>
            <a:pPr marL="340156" indent="-238108" defTabSz="850391">
              <a:lnSpc>
                <a:spcPct val="72000"/>
              </a:lnSpc>
              <a:spcBef>
                <a:spcPts val="800"/>
              </a:spcBef>
              <a:defRPr sz="2200"/>
            </a:pPr>
            <a:r>
              <a:t>The oil used for damping can also be used for insulation purpose in some forms of instruments which are submerged in oil.</a:t>
            </a:r>
          </a:p>
          <a:p>
            <a:pPr marL="340156" indent="-238108" defTabSz="850391">
              <a:lnSpc>
                <a:spcPct val="72000"/>
              </a:lnSpc>
              <a:spcBef>
                <a:spcPts val="800"/>
              </a:spcBef>
              <a:defRPr sz="2200"/>
            </a:pPr>
            <a:r>
              <a:t>The clearance between the vanes and oil chamber is not as critical as with the air friction damping system.</a:t>
            </a:r>
          </a:p>
          <a:p>
            <a:pPr marL="340156" indent="-238108" defTabSz="850391">
              <a:lnSpc>
                <a:spcPct val="72000"/>
              </a:lnSpc>
              <a:spcBef>
                <a:spcPts val="800"/>
              </a:spcBef>
              <a:defRPr sz="2200"/>
            </a:pPr>
            <a:r>
              <a:t>This method is suitable for use with instruments such as electrostatic type where the movement is suspended rather than pivoted.</a:t>
            </a:r>
          </a:p>
          <a:p>
            <a:pPr marL="340156" indent="-238108" defTabSz="850391">
              <a:lnSpc>
                <a:spcPct val="72000"/>
              </a:lnSpc>
              <a:spcBef>
                <a:spcPts val="800"/>
              </a:spcBef>
              <a:defRPr sz="2200"/>
            </a:pPr>
            <a:r>
              <a:t>Due to the up thrust of oil, the loads on bearings or suspension system is reduced thereby reducing the frictional errors.</a:t>
            </a:r>
          </a:p>
          <a:p>
            <a:pPr marL="0" indent="102047" defTabSz="850391">
              <a:lnSpc>
                <a:spcPct val="72000"/>
              </a:lnSpc>
              <a:spcBef>
                <a:spcPts val="800"/>
              </a:spcBef>
              <a:buSzTx/>
              <a:buNone/>
              <a:defRPr sz="2200"/>
            </a:pPr>
            <a:endParaRPr/>
          </a:p>
          <a:p>
            <a:pPr marL="0" indent="102047" defTabSz="850391">
              <a:lnSpc>
                <a:spcPct val="72000"/>
              </a:lnSpc>
              <a:spcBef>
                <a:spcPts val="800"/>
              </a:spcBef>
              <a:buSzTx/>
              <a:buNone/>
              <a:defRPr sz="2200" b="1"/>
            </a:pPr>
            <a:r>
              <a:t>Disadvantages</a:t>
            </a:r>
          </a:p>
          <a:p>
            <a:pPr marL="340156" indent="-238108" defTabSz="850391">
              <a:lnSpc>
                <a:spcPct val="72000"/>
              </a:lnSpc>
              <a:spcBef>
                <a:spcPts val="800"/>
              </a:spcBef>
              <a:defRPr sz="2200"/>
            </a:pPr>
            <a:r>
              <a:t>The instruments with this type of damping must be kept always in a vertical position.</a:t>
            </a:r>
          </a:p>
          <a:p>
            <a:pPr marL="340156" indent="-238108" defTabSz="850391">
              <a:lnSpc>
                <a:spcPct val="72000"/>
              </a:lnSpc>
              <a:spcBef>
                <a:spcPts val="800"/>
              </a:spcBef>
              <a:defRPr sz="2200"/>
            </a:pPr>
            <a:r>
              <a:t>It is difficult to keep the instrument clean due to leakage of oil.</a:t>
            </a:r>
          </a:p>
          <a:p>
            <a:pPr marL="340156" indent="-238108" defTabSz="850391">
              <a:lnSpc>
                <a:spcPct val="72000"/>
              </a:lnSpc>
              <a:spcBef>
                <a:spcPts val="800"/>
              </a:spcBef>
              <a:defRPr sz="2200"/>
            </a:pPr>
            <a:r>
              <a:t>It is not suitable for portable instruments.</a:t>
            </a:r>
          </a:p>
        </p:txBody>
      </p:sp>
      <p:sp>
        <p:nvSpPr>
          <p:cNvPr id="449" name="Shape 449"/>
          <p:cNvSpPr>
            <a:spLocks noGrp="1"/>
          </p:cNvSpPr>
          <p:nvPr>
            <p:ph type="title"/>
          </p:nvPr>
        </p:nvSpPr>
        <p:spPr>
          <a:xfrm>
            <a:off x="457200" y="571105"/>
            <a:ext cx="8229600" cy="1066802"/>
          </a:xfrm>
          <a:prstGeom prst="rect">
            <a:avLst/>
          </a:prstGeom>
        </p:spPr>
        <p:txBody>
          <a:bodyPr/>
          <a:lstStyle>
            <a:lvl1pPr algn="ctr">
              <a:defRPr sz="2800" u="sng">
                <a:solidFill>
                  <a:srgbClr val="934C22"/>
                </a:solidFill>
              </a:defRPr>
            </a:lvl1pPr>
          </a:lstStyle>
          <a:p>
            <a:r>
              <a:t>Fluid Friction Damping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4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4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4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4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48">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448">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48">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448">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4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idx="4294967295"/>
          </p:nvPr>
        </p:nvSpPr>
        <p:spPr>
          <a:xfrm>
            <a:off x="-2" y="1824036"/>
            <a:ext cx="9144004" cy="1470027"/>
          </a:xfrm>
          <a:prstGeom prst="rect">
            <a:avLst/>
          </a:prstGeom>
        </p:spPr>
        <p:txBody>
          <a:bodyPr anchor="b"/>
          <a:lstStyle/>
          <a:p>
            <a:pPr algn="ctr" defTabSz="713230">
              <a:defRPr sz="3400" u="sng">
                <a:solidFill>
                  <a:srgbClr val="FFFFFF"/>
                </a:solidFill>
              </a:defRPr>
            </a:pPr>
            <a:r>
              <a:t>LECTURE 3 B (Part 1)</a:t>
            </a:r>
          </a:p>
          <a:p>
            <a:pPr algn="ctr" defTabSz="713230">
              <a:defRPr sz="3400" u="sng">
                <a:solidFill>
                  <a:srgbClr val="FFFFFF"/>
                </a:solidFill>
              </a:defRPr>
            </a:pPr>
            <a:r>
              <a:t>MOVING COIL and MOVING IRON INSTRUMENTS </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idx="4294967295"/>
          </p:nvPr>
        </p:nvSpPr>
        <p:spPr>
          <a:xfrm>
            <a:off x="457200" y="277811"/>
            <a:ext cx="8382000" cy="788989"/>
          </a:xfrm>
          <a:prstGeom prst="rect">
            <a:avLst/>
          </a:prstGeom>
        </p:spPr>
        <p:txBody>
          <a:bodyPr/>
          <a:lstStyle/>
          <a:p>
            <a:pPr>
              <a:defRPr sz="3900" b="1">
                <a:solidFill>
                  <a:srgbClr val="572314"/>
                </a:solidFill>
                <a:effectLst>
                  <a:outerShdw blurRad="12700" dist="25400" dir="2700000" rotWithShape="0">
                    <a:srgbClr val="000000"/>
                  </a:outerShdw>
                </a:effectLst>
                <a:latin typeface="Gill Sans MT"/>
                <a:ea typeface="Gill Sans MT"/>
                <a:cs typeface="Gill Sans MT"/>
                <a:sym typeface="Gill Sans MT"/>
              </a:defRPr>
            </a:pPr>
            <a:r>
              <a:t>MOVING COIL INSTRUMENTS</a:t>
            </a:r>
            <a:r>
              <a:rPr b="0"/>
              <a:t> </a:t>
            </a:r>
          </a:p>
        </p:txBody>
      </p:sp>
      <p:sp>
        <p:nvSpPr>
          <p:cNvPr id="473" name="Shape 473"/>
          <p:cNvSpPr>
            <a:spLocks noGrp="1"/>
          </p:cNvSpPr>
          <p:nvPr>
            <p:ph type="body" idx="4294967295"/>
          </p:nvPr>
        </p:nvSpPr>
        <p:spPr>
          <a:xfrm>
            <a:off x="457200" y="1143000"/>
            <a:ext cx="8229600" cy="4987925"/>
          </a:xfrm>
          <a:prstGeom prst="rect">
            <a:avLst/>
          </a:prstGeom>
        </p:spPr>
        <p:txBody>
          <a:bodyPr/>
          <a:lstStyle/>
          <a:p>
            <a:pPr marL="365125" indent="-282575">
              <a:spcBef>
                <a:spcPts val="600"/>
              </a:spcBef>
              <a:buClr>
                <a:srgbClr val="3891A7"/>
              </a:buClr>
              <a:buSzPct val="80000"/>
              <a:buFont typeface="Wingdings 2"/>
              <a:buChar char="●"/>
              <a:defRPr sz="3200">
                <a:latin typeface="Gill Sans MT"/>
                <a:ea typeface="Gill Sans MT"/>
                <a:cs typeface="Gill Sans MT"/>
                <a:sym typeface="Gill Sans MT"/>
              </a:defRPr>
            </a:pPr>
            <a:r>
              <a:t>There are two types :</a:t>
            </a:r>
          </a:p>
          <a:p>
            <a:pPr marL="200025" indent="-117475">
              <a:spcBef>
                <a:spcPts val="600"/>
              </a:spcBef>
              <a:buSzTx/>
              <a:buNone/>
              <a:defRPr sz="3200">
                <a:latin typeface="Gill Sans MT"/>
                <a:ea typeface="Gill Sans MT"/>
                <a:cs typeface="Gill Sans MT"/>
                <a:sym typeface="Gill Sans MT"/>
              </a:defRPr>
            </a:pPr>
            <a:r>
              <a:t>	</a:t>
            </a:r>
            <a:r>
              <a:rPr>
                <a:solidFill>
                  <a:srgbClr val="0066CC"/>
                </a:solidFill>
              </a:rPr>
              <a:t>(</a:t>
            </a:r>
            <a:r>
              <a:rPr b="1">
                <a:solidFill>
                  <a:srgbClr val="0066CC"/>
                </a:solidFill>
              </a:rPr>
              <a:t>1</a:t>
            </a:r>
            <a:r>
              <a:rPr>
                <a:solidFill>
                  <a:srgbClr val="0066CC"/>
                </a:solidFill>
              </a:rPr>
              <a:t>)	</a:t>
            </a:r>
            <a:r>
              <a:rPr b="1" i="1">
                <a:solidFill>
                  <a:srgbClr val="0066CC"/>
                </a:solidFill>
              </a:rPr>
              <a:t>Permanent Magnet Type</a:t>
            </a:r>
            <a:r>
              <a:rPr>
                <a:solidFill>
                  <a:srgbClr val="0066CC"/>
                </a:solidFill>
              </a:rPr>
              <a:t> </a:t>
            </a:r>
            <a:r>
              <a:rPr b="1">
                <a:solidFill>
                  <a:srgbClr val="0066CC"/>
                </a:solidFill>
              </a:rPr>
              <a:t>:</a:t>
            </a:r>
            <a:r>
              <a:t> It is the most accurate and useful for </a:t>
            </a:r>
            <a:r>
              <a:rPr>
                <a:solidFill>
                  <a:srgbClr val="4F271C"/>
                </a:solidFill>
              </a:rPr>
              <a:t>dc</a:t>
            </a:r>
            <a:r>
              <a:t> measurements.</a:t>
            </a:r>
          </a:p>
          <a:p>
            <a:pPr marL="200025" indent="-117475">
              <a:spcBef>
                <a:spcPts val="600"/>
              </a:spcBef>
              <a:buSzTx/>
              <a:buNone/>
              <a:defRPr sz="3200">
                <a:latin typeface="Gill Sans MT"/>
                <a:ea typeface="Gill Sans MT"/>
                <a:cs typeface="Gill Sans MT"/>
                <a:sym typeface="Gill Sans MT"/>
              </a:defRPr>
            </a:pPr>
            <a:r>
              <a:t>	</a:t>
            </a:r>
            <a:r>
              <a:rPr>
                <a:solidFill>
                  <a:srgbClr val="0066CC"/>
                </a:solidFill>
              </a:rPr>
              <a:t>(</a:t>
            </a:r>
            <a:r>
              <a:rPr b="1">
                <a:solidFill>
                  <a:srgbClr val="0066CC"/>
                </a:solidFill>
              </a:rPr>
              <a:t>2</a:t>
            </a:r>
            <a:r>
              <a:rPr>
                <a:solidFill>
                  <a:srgbClr val="0066CC"/>
                </a:solidFill>
              </a:rPr>
              <a:t>) </a:t>
            </a:r>
            <a:r>
              <a:rPr b="1" i="1">
                <a:solidFill>
                  <a:srgbClr val="0066CC"/>
                </a:solidFill>
              </a:rPr>
              <a:t>Dynamometer Type </a:t>
            </a:r>
            <a:r>
              <a:rPr b="1">
                <a:solidFill>
                  <a:srgbClr val="0066CC"/>
                </a:solidFill>
              </a:rPr>
              <a:t>:</a:t>
            </a:r>
            <a:r>
              <a:rPr b="1"/>
              <a:t> </a:t>
            </a:r>
            <a:r>
              <a:t>It can be used for </a:t>
            </a:r>
            <a:r>
              <a:rPr>
                <a:solidFill>
                  <a:srgbClr val="4F271C"/>
                </a:solidFill>
              </a:rPr>
              <a:t>both dc and ac</a:t>
            </a:r>
            <a:r>
              <a:t> measurements. </a:t>
            </a:r>
          </a:p>
        </p:txBody>
      </p:sp>
      <p:sp>
        <p:nvSpPr>
          <p:cNvPr id="474" name="Shape 474"/>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35</a:t>
            </a:fld>
            <a:endParaRPr/>
          </a:p>
        </p:txBody>
      </p:sp>
      <p:grpSp>
        <p:nvGrpSpPr>
          <p:cNvPr id="477" name="Group 477"/>
          <p:cNvGrpSpPr/>
          <p:nvPr/>
        </p:nvGrpSpPr>
        <p:grpSpPr>
          <a:xfrm>
            <a:off x="6324600" y="6461125"/>
            <a:ext cx="2057400" cy="396239"/>
            <a:chOff x="0" y="0"/>
            <a:chExt cx="2057400" cy="396237"/>
          </a:xfrm>
        </p:grpSpPr>
        <p:sp>
          <p:nvSpPr>
            <p:cNvPr id="475" name="Shape 475"/>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476" name="Shape 476"/>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p:cNvSpPr>
          <p:nvPr>
            <p:ph type="title" idx="4294967295"/>
          </p:nvPr>
        </p:nvSpPr>
        <p:spPr>
          <a:xfrm>
            <a:off x="457200" y="274637"/>
            <a:ext cx="8229600" cy="1143001"/>
          </a:xfrm>
          <a:prstGeom prst="rect">
            <a:avLst/>
          </a:prstGeom>
        </p:spPr>
        <p:txBody>
          <a:bodyPr>
            <a:normAutofit fontScale="90000"/>
          </a:bodyPr>
          <a:lstStyle>
            <a:lvl1pPr algn="ctr">
              <a:defRPr sz="4400">
                <a:solidFill>
                  <a:srgbClr val="000000"/>
                </a:solidFill>
                <a:latin typeface="Calibri"/>
                <a:ea typeface="Calibri"/>
                <a:cs typeface="Calibri"/>
                <a:sym typeface="Calibri"/>
              </a:defRPr>
            </a:lvl1pPr>
          </a:lstStyle>
          <a:p>
            <a:r>
              <a:rPr lang="en-US" dirty="0"/>
              <a:t>Permanent Magnet </a:t>
            </a:r>
            <a:r>
              <a:rPr dirty="0"/>
              <a:t>Moving </a:t>
            </a:r>
            <a:r>
              <a:rPr lang="en-US" dirty="0"/>
              <a:t>C</a:t>
            </a:r>
            <a:r>
              <a:rPr dirty="0"/>
              <a:t>oil </a:t>
            </a:r>
            <a:r>
              <a:rPr lang="en-US" dirty="0"/>
              <a:t>(PMMC) </a:t>
            </a:r>
            <a:r>
              <a:rPr dirty="0"/>
              <a:t>meter</a:t>
            </a:r>
          </a:p>
        </p:txBody>
      </p:sp>
      <p:pic>
        <p:nvPicPr>
          <p:cNvPr id="480" name="image32.jpeg"/>
          <p:cNvPicPr>
            <a:picLocks noChangeAspect="1"/>
          </p:cNvPicPr>
          <p:nvPr/>
        </p:nvPicPr>
        <p:blipFill>
          <a:blip r:embed="rId2">
            <a:extLst/>
          </a:blip>
          <a:stretch>
            <a:fillRect/>
          </a:stretch>
        </p:blipFill>
        <p:spPr>
          <a:xfrm>
            <a:off x="2357436" y="2143125"/>
            <a:ext cx="4791078" cy="4143375"/>
          </a:xfrm>
          <a:prstGeom prst="rect">
            <a:avLst/>
          </a:prstGeom>
          <a:ln w="12700">
            <a:miter lim="400000"/>
          </a:ln>
        </p:spPr>
      </p:pic>
      <p:sp>
        <p:nvSpPr>
          <p:cNvPr id="481" name="Shape 481"/>
          <p:cNvSpPr/>
          <p:nvPr/>
        </p:nvSpPr>
        <p:spPr>
          <a:xfrm>
            <a:off x="5072062" y="1857375"/>
            <a:ext cx="2214564" cy="370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Calibri"/>
                <a:ea typeface="Calibri"/>
                <a:cs typeface="Calibri"/>
                <a:sym typeface="Calibri"/>
              </a:defRPr>
            </a:lvl1pPr>
          </a:lstStyle>
          <a:p>
            <a:r>
              <a:t>Permanent magnet</a:t>
            </a:r>
          </a:p>
        </p:txBody>
      </p:sp>
      <p:sp>
        <p:nvSpPr>
          <p:cNvPr id="482" name="Shape 482"/>
          <p:cNvSpPr/>
          <p:nvPr/>
        </p:nvSpPr>
        <p:spPr>
          <a:xfrm>
            <a:off x="2786061" y="2571750"/>
            <a:ext cx="1214439" cy="370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Calibri"/>
                <a:ea typeface="Calibri"/>
                <a:cs typeface="Calibri"/>
                <a:sym typeface="Calibri"/>
              </a:defRPr>
            </a:lvl1pPr>
          </a:lstStyle>
          <a:p>
            <a:r>
              <a:t>Pointer</a:t>
            </a:r>
          </a:p>
        </p:txBody>
      </p:sp>
      <p:sp>
        <p:nvSpPr>
          <p:cNvPr id="483" name="Shape 483"/>
          <p:cNvSpPr/>
          <p:nvPr/>
        </p:nvSpPr>
        <p:spPr>
          <a:xfrm>
            <a:off x="5072062" y="5711825"/>
            <a:ext cx="1357314" cy="370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Calibri"/>
                <a:ea typeface="Calibri"/>
                <a:cs typeface="Calibri"/>
                <a:sym typeface="Calibri"/>
              </a:defRPr>
            </a:lvl1pPr>
          </a:lstStyle>
          <a:p>
            <a:r>
              <a:t>Iron core</a:t>
            </a:r>
          </a:p>
        </p:txBody>
      </p:sp>
      <p:sp>
        <p:nvSpPr>
          <p:cNvPr id="484" name="Shape 484"/>
          <p:cNvSpPr/>
          <p:nvPr/>
        </p:nvSpPr>
        <p:spPr>
          <a:xfrm>
            <a:off x="2357436" y="5643562"/>
            <a:ext cx="1428752" cy="370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Calibri"/>
                <a:ea typeface="Calibri"/>
                <a:cs typeface="Calibri"/>
                <a:sym typeface="Calibri"/>
              </a:defRPr>
            </a:lvl1pPr>
          </a:lstStyle>
          <a:p>
            <a:r>
              <a:t>Moving coil</a:t>
            </a:r>
          </a:p>
        </p:txBody>
      </p:sp>
      <p:sp>
        <p:nvSpPr>
          <p:cNvPr id="485" name="Shape 485"/>
          <p:cNvSpPr/>
          <p:nvPr/>
        </p:nvSpPr>
        <p:spPr>
          <a:xfrm>
            <a:off x="3000375" y="6072187"/>
            <a:ext cx="1428750" cy="370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Calibri"/>
                <a:ea typeface="Calibri"/>
                <a:cs typeface="Calibri"/>
                <a:sym typeface="Calibri"/>
              </a:defRPr>
            </a:lvl1pPr>
          </a:lstStyle>
          <a:p>
            <a:r>
              <a:t>Spring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p:cNvSpPr>
          <p:nvPr>
            <p:ph type="title" idx="4294967295"/>
          </p:nvPr>
        </p:nvSpPr>
        <p:spPr>
          <a:xfrm>
            <a:off x="457200" y="115886"/>
            <a:ext cx="8229600" cy="720728"/>
          </a:xfrm>
          <a:prstGeom prst="rect">
            <a:avLst/>
          </a:prstGeom>
        </p:spPr>
        <p:txBody>
          <a:bodyPr/>
          <a:lstStyle>
            <a:lvl1pPr algn="ctr" defTabSz="859536">
              <a:defRPr sz="3600" b="1" i="1">
                <a:solidFill>
                  <a:srgbClr val="0066CC"/>
                </a:solidFill>
                <a:latin typeface="Calibri"/>
                <a:ea typeface="Calibri"/>
                <a:cs typeface="Calibri"/>
                <a:sym typeface="Calibri"/>
              </a:defRPr>
            </a:lvl1pPr>
          </a:lstStyle>
          <a:p>
            <a:r>
              <a:t>Permanent Magnet Type</a:t>
            </a:r>
          </a:p>
        </p:txBody>
      </p:sp>
      <p:sp>
        <p:nvSpPr>
          <p:cNvPr id="488" name="Shape 488"/>
          <p:cNvSpPr>
            <a:spLocks noGrp="1"/>
          </p:cNvSpPr>
          <p:nvPr>
            <p:ph type="body" sz="half" idx="4294967295"/>
          </p:nvPr>
        </p:nvSpPr>
        <p:spPr>
          <a:xfrm>
            <a:off x="107949" y="981074"/>
            <a:ext cx="8856665" cy="2713090"/>
          </a:xfrm>
          <a:prstGeom prst="rect">
            <a:avLst/>
          </a:prstGeom>
        </p:spPr>
        <p:txBody>
          <a:bodyPr/>
          <a:lstStyle/>
          <a:p>
            <a:pPr marL="324961" indent="-251490" defTabSz="813816">
              <a:lnSpc>
                <a:spcPct val="90000"/>
              </a:lnSpc>
              <a:spcBef>
                <a:spcPts val="500"/>
              </a:spcBef>
              <a:buClr>
                <a:srgbClr val="3891A7"/>
              </a:buClr>
              <a:buSzPct val="80000"/>
              <a:buFont typeface="Wingdings 2"/>
              <a:buChar char="●"/>
              <a:defRPr sz="2800">
                <a:latin typeface="Gill Sans MT"/>
                <a:ea typeface="Gill Sans MT"/>
                <a:cs typeface="Gill Sans MT"/>
                <a:sym typeface="Gill Sans MT"/>
              </a:defRPr>
            </a:pPr>
            <a:r>
              <a:t>When a current carrying conductor is brought in a magnetic field (they should not be parallel to each other) a torque on the conductor is produced. </a:t>
            </a:r>
          </a:p>
          <a:p>
            <a:pPr marL="324961" indent="-251490" defTabSz="813816">
              <a:lnSpc>
                <a:spcPct val="90000"/>
              </a:lnSpc>
              <a:spcBef>
                <a:spcPts val="500"/>
              </a:spcBef>
              <a:buClr>
                <a:srgbClr val="3891A7"/>
              </a:buClr>
              <a:buSzPct val="80000"/>
              <a:buFont typeface="Wingdings 2"/>
              <a:buChar char="●"/>
              <a:defRPr sz="2800">
                <a:latin typeface="Gill Sans MT"/>
                <a:ea typeface="Gill Sans MT"/>
                <a:cs typeface="Gill Sans MT"/>
                <a:sym typeface="Gill Sans MT"/>
              </a:defRPr>
            </a:pPr>
            <a:r>
              <a:t>The instrument consists of a rectangular coil pivoted so that its sides lie in the air gap between the two poles of a permanent magnet and a soft-iron cylinder. </a:t>
            </a:r>
          </a:p>
        </p:txBody>
      </p:sp>
      <p:pic>
        <p:nvPicPr>
          <p:cNvPr id="489" name="image33.jpeg" descr="C:\Users\SELORM\Desktop\Captu.JPG"/>
          <p:cNvPicPr>
            <a:picLocks noChangeAspect="1"/>
          </p:cNvPicPr>
          <p:nvPr/>
        </p:nvPicPr>
        <p:blipFill>
          <a:blip r:embed="rId2">
            <a:extLst/>
          </a:blip>
          <a:stretch>
            <a:fillRect/>
          </a:stretch>
        </p:blipFill>
        <p:spPr>
          <a:xfrm>
            <a:off x="1763711" y="3644900"/>
            <a:ext cx="6840540" cy="25923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p:cNvSpPr>
          <p:nvPr>
            <p:ph type="title" idx="4294967295"/>
          </p:nvPr>
        </p:nvSpPr>
        <p:spPr>
          <a:xfrm>
            <a:off x="457200" y="115886"/>
            <a:ext cx="8229600" cy="720728"/>
          </a:xfrm>
          <a:prstGeom prst="rect">
            <a:avLst/>
          </a:prstGeom>
        </p:spPr>
        <p:txBody>
          <a:bodyPr/>
          <a:lstStyle>
            <a:lvl1pPr algn="ctr" defTabSz="859536">
              <a:defRPr sz="3600" b="1" i="1">
                <a:solidFill>
                  <a:srgbClr val="0066CC"/>
                </a:solidFill>
                <a:latin typeface="Calibri"/>
                <a:ea typeface="Calibri"/>
                <a:cs typeface="Calibri"/>
                <a:sym typeface="Calibri"/>
              </a:defRPr>
            </a:lvl1pPr>
          </a:lstStyle>
          <a:p>
            <a:r>
              <a:t>Permanent Magnet Type</a:t>
            </a:r>
          </a:p>
        </p:txBody>
      </p:sp>
      <p:sp>
        <p:nvSpPr>
          <p:cNvPr id="492" name="Shape 492"/>
          <p:cNvSpPr>
            <a:spLocks noGrp="1"/>
          </p:cNvSpPr>
          <p:nvPr>
            <p:ph type="body" sz="half" idx="4294967295"/>
          </p:nvPr>
        </p:nvSpPr>
        <p:spPr>
          <a:xfrm>
            <a:off x="107949" y="981074"/>
            <a:ext cx="8856665" cy="2713090"/>
          </a:xfrm>
          <a:prstGeom prst="rect">
            <a:avLst/>
          </a:prstGeom>
        </p:spPr>
        <p:txBody>
          <a:bodyPr/>
          <a:lstStyle>
            <a:lvl1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lvl1pPr>
          </a:lstStyle>
          <a:p>
            <a:r>
              <a:t>The air gap between the magnet poles and iron core is small and the flux density is uniform and is in a radial direction, so that the flux lines are always at right angle to the current carrying conductor and hence when current passes through the coil, a deflecting torque is produced owing to the interaction between the two fluxes, one due to permanent magnet and the other due to the magnetic field of the coil.</a:t>
            </a:r>
          </a:p>
        </p:txBody>
      </p:sp>
      <p:pic>
        <p:nvPicPr>
          <p:cNvPr id="493" name="image33.jpeg" descr="C:\Users\SELORM\Desktop\Captu.JPG"/>
          <p:cNvPicPr>
            <a:picLocks noChangeAspect="1"/>
          </p:cNvPicPr>
          <p:nvPr/>
        </p:nvPicPr>
        <p:blipFill>
          <a:blip r:embed="rId2">
            <a:extLst/>
          </a:blip>
          <a:stretch>
            <a:fillRect/>
          </a:stretch>
        </p:blipFill>
        <p:spPr>
          <a:xfrm>
            <a:off x="1763711" y="3644900"/>
            <a:ext cx="6840540" cy="25923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p:cNvSpPr>
          <p:nvPr>
            <p:ph type="body" idx="4294967295"/>
          </p:nvPr>
        </p:nvSpPr>
        <p:spPr>
          <a:xfrm>
            <a:off x="107949" y="115887"/>
            <a:ext cx="8856665" cy="6553201"/>
          </a:xfrm>
          <a:prstGeom prst="rect">
            <a:avLst/>
          </a:prstGeom>
        </p:spPr>
        <p:txBody>
          <a:bodyPr>
            <a:normAutofit/>
          </a:bodyPr>
          <a:lstStyle/>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There are three main torques acting on the moving mechanism.</a:t>
            </a:r>
          </a:p>
          <a:p>
            <a:pPr marL="541780" lvl="1"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Deflecting Torque</a:t>
            </a:r>
          </a:p>
          <a:p>
            <a:pPr marL="541780" lvl="1"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Controlling Torque</a:t>
            </a:r>
          </a:p>
          <a:p>
            <a:pPr marL="541780" lvl="1"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Damping Torque</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A pointer is attached to the moving mechanism to show the reading.</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In case of PMMC instruments spring made of phosphor bronze provides control torque. </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The spring also serves as leads to the moving coil. </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When deflecting torque acts on the coil, both the control torque and damping torques come into action. </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The control torque restrains the rotation of the coil whereas the deflecting torque tries to rotate the coil. </a:t>
            </a:r>
            <a:r>
              <a:rPr dirty="0"/>
              <a:t>		</a:t>
            </a:r>
          </a:p>
        </p:txBody>
      </p:sp>
      <p:pic>
        <p:nvPicPr>
          <p:cNvPr id="498" name="image34.png"/>
          <p:cNvPicPr>
            <a:picLocks noChangeAspect="1"/>
          </p:cNvPicPr>
          <p:nvPr/>
        </p:nvPicPr>
        <p:blipFill>
          <a:blip r:embed="rId2">
            <a:extLst/>
          </a:blip>
          <a:stretch>
            <a:fillRect/>
          </a:stretch>
        </p:blipFill>
        <p:spPr>
          <a:xfrm>
            <a:off x="5191928" y="796761"/>
            <a:ext cx="1728789" cy="881063"/>
          </a:xfrm>
          <a:prstGeom prst="rect">
            <a:avLst/>
          </a:prstGeom>
          <a:ln w="12700">
            <a:miter lim="400000"/>
          </a:ln>
        </p:spPr>
      </p:pic>
    </p:spTree>
    <p:extLst>
      <p:ext uri="{BB962C8B-B14F-4D97-AF65-F5344CB8AC3E}">
        <p14:creationId xmlns:p14="http://schemas.microsoft.com/office/powerpoint/2010/main" val="139978766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9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97">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97">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97">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497">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97">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97">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97">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97">
                                            <p:txEl>
                                              <p:pRg st="7" end="7"/>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9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build="p" bldLvl="5" animBg="1" advAuto="0"/>
      <p:bldP spid="49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title"/>
          </p:nvPr>
        </p:nvSpPr>
        <p:spPr>
          <a:prstGeom prst="rect">
            <a:avLst/>
          </a:prstGeom>
        </p:spPr>
        <p:txBody>
          <a:bodyPr/>
          <a:lstStyle>
            <a:lvl1pPr algn="ctr">
              <a:defRPr sz="2800" u="sng">
                <a:solidFill>
                  <a:srgbClr val="934C22"/>
                </a:solidFill>
              </a:defRPr>
            </a:lvl1pPr>
          </a:lstStyle>
          <a:p>
            <a:r>
              <a:t>Principle of operation</a:t>
            </a:r>
          </a:p>
        </p:txBody>
      </p:sp>
      <p:sp>
        <p:nvSpPr>
          <p:cNvPr id="321" name="Shape 321"/>
          <p:cNvSpPr>
            <a:spLocks noGrp="1"/>
          </p:cNvSpPr>
          <p:nvPr>
            <p:ph type="body" idx="1"/>
          </p:nvPr>
        </p:nvSpPr>
        <p:spPr>
          <a:xfrm>
            <a:off x="457200" y="1598299"/>
            <a:ext cx="8229600" cy="4976238"/>
          </a:xfrm>
          <a:prstGeom prst="rect">
            <a:avLst/>
          </a:prstGeom>
        </p:spPr>
        <p:txBody>
          <a:bodyPr/>
          <a:lstStyle/>
          <a:p>
            <a:r>
              <a:t>Magnetic Effect: Majority of analog instruments including moving coil, moving iron and electrodynamic. </a:t>
            </a:r>
          </a:p>
          <a:p>
            <a:r>
              <a:t>Thermal Effect: The effect of the heat produced by a current in a conductor. </a:t>
            </a:r>
          </a:p>
          <a:p>
            <a:pPr marL="594359" lvl="1" indent="-182879">
              <a:buChar char="•"/>
            </a:pPr>
            <a:r>
              <a:t>Used in thermocouple and hotwire instruments.</a:t>
            </a:r>
          </a:p>
          <a:p>
            <a:r>
              <a:t>Electrostatic Effect: electrostatic voltmeters.</a:t>
            </a:r>
          </a:p>
          <a:p>
            <a:r>
              <a:t>Induction Effect: induction wattmeters and induction energy meters.</a:t>
            </a:r>
          </a:p>
          <a:p>
            <a:r>
              <a:t>Hall Effect: Used in brushless motors to detect the position of the permanent magnet, proximity sensors.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2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2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21">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3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body" idx="4294967295"/>
          </p:nvPr>
        </p:nvSpPr>
        <p:spPr>
          <a:xfrm>
            <a:off x="107950" y="188911"/>
            <a:ext cx="8928100" cy="6408740"/>
          </a:xfrm>
          <a:prstGeom prst="rect">
            <a:avLst/>
          </a:prstGeom>
        </p:spPr>
        <p:txBody>
          <a:bodyPr/>
          <a:lstStyle/>
          <a:p>
            <a:pPr marL="187452" indent="-187452" algn="just" defTabSz="749808">
              <a:spcBef>
                <a:spcPts val="1400"/>
              </a:spcBef>
              <a:buClr>
                <a:srgbClr val="3891A7"/>
              </a:buClr>
              <a:buFont typeface="Wingdings 2"/>
              <a:buChar char="•"/>
              <a:defRPr sz="2200">
                <a:latin typeface="Calibri"/>
                <a:ea typeface="Calibri"/>
                <a:cs typeface="Calibri"/>
                <a:sym typeface="Calibri"/>
              </a:defRPr>
            </a:pPr>
            <a:r>
              <a:rPr dirty="0"/>
              <a:t>Now, if N is the no. of turns in the coil, B the magnetic flux density due to permanent magnet, I the current in the coil, </a:t>
            </a:r>
            <a:r>
              <a:rPr lang="en-US" dirty="0"/>
              <a:t>L</a:t>
            </a:r>
            <a:r>
              <a:rPr dirty="0"/>
              <a:t> the effective length, the force acting on the coil is given by</a:t>
            </a:r>
          </a:p>
          <a:p>
            <a:pPr marL="0" indent="0" algn="just" defTabSz="749808">
              <a:spcBef>
                <a:spcPts val="1400"/>
              </a:spcBef>
              <a:buSzTx/>
              <a:buNone/>
              <a:defRPr sz="2200">
                <a:latin typeface="Calibri"/>
                <a:ea typeface="Calibri"/>
                <a:cs typeface="Calibri"/>
                <a:sym typeface="Calibri"/>
              </a:defRPr>
            </a:pPr>
            <a:r>
              <a:rPr dirty="0"/>
              <a:t>	</a:t>
            </a:r>
            <a:r>
              <a:rPr i="1" dirty="0"/>
              <a:t>F = NBIL 	</a:t>
            </a:r>
            <a:r>
              <a:rPr dirty="0"/>
              <a:t>Newton </a:t>
            </a:r>
          </a:p>
          <a:p>
            <a:pPr marL="187452" indent="-187452" algn="just" defTabSz="749808">
              <a:spcBef>
                <a:spcPts val="1400"/>
              </a:spcBef>
              <a:buClr>
                <a:srgbClr val="3891A7"/>
              </a:buClr>
              <a:buFont typeface="Wingdings 2"/>
              <a:buChar char="•"/>
              <a:defRPr sz="2200">
                <a:latin typeface="Calibri"/>
                <a:ea typeface="Calibri"/>
                <a:cs typeface="Calibri"/>
                <a:sym typeface="Calibri"/>
              </a:defRPr>
            </a:pPr>
            <a:r>
              <a:rPr dirty="0"/>
              <a:t>Hence the torque on the coil is</a:t>
            </a:r>
          </a:p>
          <a:p>
            <a:pPr marL="0" indent="0" algn="just" defTabSz="749808">
              <a:spcBef>
                <a:spcPts val="1400"/>
              </a:spcBef>
              <a:buSzTx/>
              <a:buNone/>
              <a:defRPr sz="2200">
                <a:latin typeface="Calibri"/>
                <a:ea typeface="Calibri"/>
                <a:cs typeface="Calibri"/>
                <a:sym typeface="Calibri"/>
              </a:defRPr>
            </a:pPr>
            <a:r>
              <a:rPr dirty="0"/>
              <a:t>	</a:t>
            </a:r>
            <a:r>
              <a:rPr i="1" dirty="0"/>
              <a:t>T = NBIL.r 	</a:t>
            </a:r>
            <a:r>
              <a:rPr dirty="0"/>
              <a:t>N-m</a:t>
            </a:r>
          </a:p>
          <a:p>
            <a:pPr marL="187452" indent="-187452" algn="just" defTabSz="749808">
              <a:spcBef>
                <a:spcPts val="1400"/>
              </a:spcBef>
              <a:buClr>
                <a:srgbClr val="3891A7"/>
              </a:buClr>
              <a:buFont typeface="Wingdings 2"/>
              <a:buChar char="•"/>
              <a:defRPr sz="2200">
                <a:latin typeface="Calibri"/>
                <a:ea typeface="Calibri"/>
                <a:cs typeface="Calibri"/>
                <a:sym typeface="Calibri"/>
              </a:defRPr>
            </a:pPr>
            <a:r>
              <a:rPr dirty="0"/>
              <a:t>From the above equation it is obvious that if the flux density in the air gap is constant, then </a:t>
            </a:r>
          </a:p>
          <a:p>
            <a:pPr marL="0" indent="0" algn="just" defTabSz="749808">
              <a:spcBef>
                <a:spcPts val="1400"/>
              </a:spcBef>
              <a:buSzTx/>
              <a:buNone/>
              <a:defRPr sz="2200">
                <a:latin typeface="Calibri"/>
                <a:ea typeface="Calibri"/>
                <a:cs typeface="Calibri"/>
                <a:sym typeface="Calibri"/>
              </a:defRPr>
            </a:pPr>
            <a:r>
              <a:rPr dirty="0"/>
              <a:t>	Deflecting torque, </a:t>
            </a:r>
            <a:r>
              <a:rPr i="1" dirty="0"/>
              <a:t>T</a:t>
            </a:r>
            <a:r>
              <a:rPr i="1" baseline="-25000" dirty="0"/>
              <a:t>d</a:t>
            </a:r>
            <a:r>
              <a:rPr i="1" dirty="0"/>
              <a:t> α I</a:t>
            </a:r>
          </a:p>
          <a:p>
            <a:pPr marL="187452" indent="-187452" algn="just" defTabSz="749808">
              <a:spcBef>
                <a:spcPts val="1400"/>
              </a:spcBef>
              <a:buClr>
                <a:srgbClr val="3891A7"/>
              </a:buClr>
              <a:buFont typeface="Wingdings 2"/>
              <a:buChar char="•"/>
              <a:defRPr sz="2200">
                <a:latin typeface="Calibri"/>
                <a:ea typeface="Calibri"/>
                <a:cs typeface="Calibri"/>
                <a:sym typeface="Calibri"/>
              </a:defRPr>
            </a:pPr>
            <a:r>
              <a:rPr dirty="0"/>
              <a:t>Since such instrument are spring controlled,</a:t>
            </a:r>
          </a:p>
          <a:p>
            <a:pPr marL="0" indent="0" algn="just" defTabSz="749808">
              <a:spcBef>
                <a:spcPts val="1400"/>
              </a:spcBef>
              <a:buSzTx/>
              <a:buNone/>
              <a:defRPr sz="2200">
                <a:latin typeface="Calibri"/>
                <a:ea typeface="Calibri"/>
                <a:cs typeface="Calibri"/>
                <a:sym typeface="Calibri"/>
              </a:defRPr>
            </a:pPr>
            <a:r>
              <a:rPr dirty="0"/>
              <a:t>	Controlling torque, </a:t>
            </a:r>
            <a:r>
              <a:rPr i="1" dirty="0"/>
              <a:t>Tc α </a:t>
            </a:r>
            <a:r>
              <a:rPr dirty="0"/>
              <a:t>θ</a:t>
            </a:r>
            <a:r>
              <a:rPr lang="en-US" dirty="0"/>
              <a:t> (deflection)</a:t>
            </a:r>
            <a:endParaRPr dirty="0"/>
          </a:p>
          <a:p>
            <a:pPr marL="187452" indent="-187452" algn="just" defTabSz="749808">
              <a:spcBef>
                <a:spcPts val="1400"/>
              </a:spcBef>
              <a:buClr>
                <a:srgbClr val="3891A7"/>
              </a:buClr>
              <a:buFont typeface="Wingdings 2"/>
              <a:buChar char="•"/>
              <a:defRPr sz="2200">
                <a:latin typeface="Calibri"/>
                <a:ea typeface="Calibri"/>
                <a:cs typeface="Calibri"/>
                <a:sym typeface="Calibri"/>
              </a:defRPr>
            </a:pPr>
            <a:r>
              <a:rPr dirty="0"/>
              <a:t>Since in steady deflection position </a:t>
            </a:r>
          </a:p>
          <a:p>
            <a:pPr marL="0" indent="0" algn="just" defTabSz="749808">
              <a:spcBef>
                <a:spcPts val="1400"/>
              </a:spcBef>
              <a:buSzTx/>
              <a:buNone/>
              <a:defRPr sz="2200">
                <a:latin typeface="Calibri"/>
                <a:ea typeface="Calibri"/>
                <a:cs typeface="Calibri"/>
                <a:sym typeface="Calibri"/>
              </a:defRPr>
            </a:pPr>
            <a:r>
              <a:rPr dirty="0"/>
              <a:t>	Tc = Td	→	θ α i</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9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9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9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9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9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495">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95">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495">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4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p:cNvSpPr>
          <p:nvPr>
            <p:ph type="body" idx="4294967295"/>
          </p:nvPr>
        </p:nvSpPr>
        <p:spPr>
          <a:xfrm>
            <a:off x="107949" y="115887"/>
            <a:ext cx="8856665" cy="6553201"/>
          </a:xfrm>
          <a:prstGeom prst="rect">
            <a:avLst/>
          </a:prstGeom>
        </p:spPr>
        <p:txBody>
          <a:bodyPr>
            <a:normAutofit/>
          </a:bodyPr>
          <a:lstStyle/>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dirty="0"/>
              <a:t>At balance, if the coil has moved through an angle θ and if k is the spring constant, we have,</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dirty="0"/>
              <a:t>		NBIL . r = kθ</a:t>
            </a:r>
            <a:endParaRPr lang="en-US" dirty="0"/>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endParaRPr lang="en-US" dirty="0"/>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endParaRPr lang="en-US" dirty="0"/>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endParaRPr lang="en-US" dirty="0"/>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Hence</a:t>
            </a:r>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endParaRPr lang="en-US" dirty="0"/>
          </a:p>
          <a:p>
            <a:pPr marL="288447" indent="-223234" defTabSz="722376">
              <a:lnSpc>
                <a:spcPct val="90000"/>
              </a:lnSpc>
              <a:spcBef>
                <a:spcPts val="400"/>
              </a:spcBef>
              <a:buClr>
                <a:srgbClr val="3891A7"/>
              </a:buClr>
              <a:buSzPct val="80000"/>
              <a:buFont typeface="Wingdings 2"/>
              <a:buChar char="●"/>
              <a:defRPr sz="2500">
                <a:latin typeface="Gill Sans MT"/>
                <a:ea typeface="Gill Sans MT"/>
                <a:cs typeface="Gill Sans MT"/>
                <a:sym typeface="Gill Sans MT"/>
              </a:defRPr>
            </a:pPr>
            <a:r>
              <a:rPr lang="en-US" dirty="0"/>
              <a:t>And so you can have a uniform/linear scale.</a:t>
            </a:r>
          </a:p>
        </p:txBody>
      </p:sp>
      <p:pic>
        <p:nvPicPr>
          <p:cNvPr id="498" name="image34.png"/>
          <p:cNvPicPr>
            <a:picLocks noChangeAspect="1"/>
          </p:cNvPicPr>
          <p:nvPr/>
        </p:nvPicPr>
        <p:blipFill>
          <a:blip r:embed="rId2">
            <a:extLst/>
          </a:blip>
          <a:stretch>
            <a:fillRect/>
          </a:stretch>
        </p:blipFill>
        <p:spPr>
          <a:xfrm>
            <a:off x="2033091" y="2209924"/>
            <a:ext cx="1728789" cy="8810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9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9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97">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497">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49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build="p" bldLvl="5" animBg="1" advAuto="0"/>
      <p:bldP spid="498" grpId="2"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42</a:t>
            </a:fld>
            <a:endParaRPr/>
          </a:p>
        </p:txBody>
      </p:sp>
      <p:sp>
        <p:nvSpPr>
          <p:cNvPr id="501" name="Shape 501"/>
          <p:cNvSpPr/>
          <p:nvPr/>
        </p:nvSpPr>
        <p:spPr>
          <a:xfrm>
            <a:off x="90635" y="1003299"/>
            <a:ext cx="8962730" cy="44983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900"/>
              </a:spcBef>
              <a:defRPr sz="3200" u="sng">
                <a:solidFill>
                  <a:srgbClr val="4F271C"/>
                </a:solidFill>
                <a:latin typeface="Gill Sans MT"/>
                <a:ea typeface="Gill Sans MT"/>
                <a:cs typeface="Gill Sans MT"/>
                <a:sym typeface="Gill Sans MT"/>
              </a:defRPr>
            </a:pPr>
            <a:r>
              <a:rPr dirty="0"/>
              <a:t>Advantages</a:t>
            </a:r>
            <a:r>
              <a:rPr u="none" dirty="0"/>
              <a:t> :</a:t>
            </a:r>
          </a:p>
          <a:p>
            <a:pPr>
              <a:defRPr>
                <a:latin typeface="Gill Sans MT"/>
                <a:ea typeface="Gill Sans MT"/>
                <a:cs typeface="Gill Sans MT"/>
                <a:sym typeface="Gill Sans MT"/>
              </a:defRPr>
            </a:pPr>
            <a:r>
              <a:rPr dirty="0"/>
              <a:t>(</a:t>
            </a:r>
            <a:r>
              <a:rPr i="1" dirty="0"/>
              <a:t>i</a:t>
            </a:r>
            <a:r>
              <a:rPr dirty="0"/>
              <a:t>)	High sensitivity.</a:t>
            </a:r>
          </a:p>
          <a:p>
            <a:pPr>
              <a:defRPr>
                <a:latin typeface="Gill Sans MT"/>
                <a:ea typeface="Gill Sans MT"/>
                <a:cs typeface="Gill Sans MT"/>
                <a:sym typeface="Gill Sans MT"/>
              </a:defRPr>
            </a:pPr>
            <a:r>
              <a:rPr dirty="0"/>
              <a:t>(</a:t>
            </a:r>
            <a:r>
              <a:rPr i="1" dirty="0"/>
              <a:t>ii</a:t>
            </a:r>
            <a:r>
              <a:rPr dirty="0"/>
              <a:t>)	Uniform scale.</a:t>
            </a:r>
          </a:p>
          <a:p>
            <a:pPr>
              <a:defRPr>
                <a:latin typeface="Gill Sans MT"/>
                <a:ea typeface="Gill Sans MT"/>
                <a:cs typeface="Gill Sans MT"/>
                <a:sym typeface="Gill Sans MT"/>
              </a:defRPr>
            </a:pPr>
            <a:r>
              <a:rPr dirty="0"/>
              <a:t>(</a:t>
            </a:r>
            <a:r>
              <a:rPr i="1" dirty="0"/>
              <a:t>iii</a:t>
            </a:r>
            <a:r>
              <a:rPr dirty="0"/>
              <a:t>)	Well shielded from any stray magnetic field.</a:t>
            </a:r>
          </a:p>
          <a:p>
            <a:pPr>
              <a:defRPr>
                <a:latin typeface="Gill Sans MT"/>
                <a:ea typeface="Gill Sans MT"/>
                <a:cs typeface="Gill Sans MT"/>
                <a:sym typeface="Gill Sans MT"/>
              </a:defRPr>
            </a:pPr>
            <a:r>
              <a:rPr dirty="0"/>
              <a:t>(</a:t>
            </a:r>
            <a:r>
              <a:rPr i="1" dirty="0"/>
              <a:t>iv</a:t>
            </a:r>
            <a:r>
              <a:rPr dirty="0"/>
              <a:t>)	High torque/weight ratio.</a:t>
            </a:r>
          </a:p>
          <a:p>
            <a:pPr>
              <a:defRPr>
                <a:latin typeface="Gill Sans MT"/>
                <a:ea typeface="Gill Sans MT"/>
                <a:cs typeface="Gill Sans MT"/>
                <a:sym typeface="Gill Sans MT"/>
              </a:defRPr>
            </a:pPr>
            <a:r>
              <a:rPr dirty="0"/>
              <a:t>(</a:t>
            </a:r>
            <a:r>
              <a:rPr i="1" dirty="0"/>
              <a:t>v</a:t>
            </a:r>
            <a:r>
              <a:rPr dirty="0"/>
              <a:t>)    	Effective and reliable eddy-current damping.</a:t>
            </a:r>
          </a:p>
          <a:p>
            <a:pPr>
              <a:defRPr>
                <a:latin typeface="Gill Sans MT"/>
                <a:ea typeface="Gill Sans MT"/>
                <a:cs typeface="Gill Sans MT"/>
                <a:sym typeface="Gill Sans MT"/>
              </a:defRPr>
            </a:pPr>
            <a:r>
              <a:rPr dirty="0"/>
              <a:t>(</a:t>
            </a:r>
            <a:r>
              <a:rPr i="1" dirty="0"/>
              <a:t>vi</a:t>
            </a:r>
            <a:r>
              <a:rPr dirty="0"/>
              <a:t>)          Low power consumption</a:t>
            </a:r>
          </a:p>
          <a:p>
            <a:pPr>
              <a:defRPr>
                <a:latin typeface="Gill Sans MT"/>
                <a:ea typeface="Gill Sans MT"/>
                <a:cs typeface="Gill Sans MT"/>
                <a:sym typeface="Gill Sans MT"/>
              </a:defRPr>
            </a:pPr>
            <a:r>
              <a:rPr dirty="0"/>
              <a:t>(</a:t>
            </a:r>
            <a:r>
              <a:rPr i="1" dirty="0"/>
              <a:t>vi</a:t>
            </a:r>
            <a:r>
              <a:rPr dirty="0"/>
              <a:t>)          Used with shunt and resistance to cover a large range of both currents and voltages</a:t>
            </a:r>
          </a:p>
          <a:p>
            <a:pPr>
              <a:defRPr>
                <a:latin typeface="Gill Sans MT"/>
                <a:ea typeface="Gill Sans MT"/>
                <a:cs typeface="Gill Sans MT"/>
                <a:sym typeface="Gill Sans MT"/>
              </a:defRPr>
            </a:pPr>
            <a:r>
              <a:rPr dirty="0"/>
              <a:t>(</a:t>
            </a:r>
            <a:r>
              <a:rPr i="1" dirty="0"/>
              <a:t>vii</a:t>
            </a:r>
            <a:r>
              <a:rPr dirty="0"/>
              <a:t>)          Freedom from errors due to stray magnetic fields.</a:t>
            </a:r>
          </a:p>
          <a:p>
            <a:pPr>
              <a:defRPr>
                <a:latin typeface="Gill Sans MT"/>
                <a:ea typeface="Gill Sans MT"/>
                <a:cs typeface="Gill Sans MT"/>
                <a:sym typeface="Gill Sans MT"/>
              </a:defRPr>
            </a:pPr>
            <a:endParaRPr dirty="0"/>
          </a:p>
          <a:p>
            <a:pPr>
              <a:defRPr>
                <a:latin typeface="Gill Sans MT"/>
                <a:ea typeface="Gill Sans MT"/>
                <a:cs typeface="Gill Sans MT"/>
                <a:sym typeface="Gill Sans MT"/>
              </a:defRPr>
            </a:pPr>
            <a:endParaRPr dirty="0"/>
          </a:p>
          <a:p>
            <a:pPr>
              <a:defRPr sz="3200" u="sng">
                <a:solidFill>
                  <a:srgbClr val="CC0099"/>
                </a:solidFill>
                <a:latin typeface="Gill Sans MT"/>
                <a:ea typeface="Gill Sans MT"/>
                <a:cs typeface="Gill Sans MT"/>
                <a:sym typeface="Gill Sans MT"/>
              </a:defRPr>
            </a:pPr>
            <a:r>
              <a:rPr dirty="0"/>
              <a:t>Disadvantages</a:t>
            </a:r>
            <a:r>
              <a:rPr u="none" dirty="0"/>
              <a:t> :</a:t>
            </a:r>
          </a:p>
          <a:p>
            <a:pPr>
              <a:defRPr>
                <a:latin typeface="Gill Sans MT"/>
                <a:ea typeface="Gill Sans MT"/>
                <a:cs typeface="Gill Sans MT"/>
                <a:sym typeface="Gill Sans MT"/>
              </a:defRPr>
            </a:pPr>
            <a:r>
              <a:rPr dirty="0"/>
              <a:t>(</a:t>
            </a:r>
            <a:r>
              <a:rPr i="1" dirty="0"/>
              <a:t>i</a:t>
            </a:r>
            <a:r>
              <a:rPr dirty="0"/>
              <a:t>)	Cannot be used for ac measurement.</a:t>
            </a:r>
          </a:p>
          <a:p>
            <a:pPr>
              <a:defRPr>
                <a:latin typeface="Gill Sans MT"/>
                <a:ea typeface="Gill Sans MT"/>
                <a:cs typeface="Gill Sans MT"/>
                <a:sym typeface="Gill Sans MT"/>
              </a:defRPr>
            </a:pPr>
            <a:r>
              <a:rPr dirty="0"/>
              <a:t>(</a:t>
            </a:r>
            <a:r>
              <a:rPr i="1" dirty="0"/>
              <a:t>ii</a:t>
            </a:r>
            <a:r>
              <a:rPr dirty="0"/>
              <a:t>) 	More expensive compared to moving-iron type.</a:t>
            </a:r>
          </a:p>
          <a:p>
            <a:pPr>
              <a:defRPr>
                <a:latin typeface="Gill Sans MT"/>
                <a:ea typeface="Gill Sans MT"/>
                <a:cs typeface="Gill Sans MT"/>
                <a:sym typeface="Gill Sans MT"/>
              </a:defRPr>
            </a:pPr>
            <a:r>
              <a:rPr dirty="0"/>
              <a:t>(</a:t>
            </a:r>
            <a:r>
              <a:rPr i="1" dirty="0"/>
              <a:t>iii</a:t>
            </a:r>
            <a:r>
              <a:rPr dirty="0"/>
              <a:t>)	Ageing of control springs and of the permanent 	magnets might cause errors.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p:cNvSpPr>
          <p:nvPr>
            <p:ph type="title" idx="4294967295"/>
          </p:nvPr>
        </p:nvSpPr>
        <p:spPr>
          <a:xfrm>
            <a:off x="457200" y="274636"/>
            <a:ext cx="8229600" cy="777878"/>
          </a:xfrm>
          <a:prstGeom prst="rect">
            <a:avLst/>
          </a:prstGeom>
        </p:spPr>
        <p:txBody>
          <a:bodyPr>
            <a:normAutofit/>
          </a:bodyPr>
          <a:lstStyle>
            <a:lvl1pPr algn="ctr" defTabSz="731519">
              <a:defRPr sz="3100">
                <a:solidFill>
                  <a:srgbClr val="000000"/>
                </a:solidFill>
                <a:latin typeface="Calibri"/>
                <a:ea typeface="Calibri"/>
                <a:cs typeface="Calibri"/>
                <a:sym typeface="Calibri"/>
              </a:defRPr>
            </a:lvl1pPr>
          </a:lstStyle>
          <a:p>
            <a:r>
              <a:rPr sz="3200" b="1" dirty="0"/>
              <a:t>Dynamometer Type Moving Coil Instruments</a:t>
            </a:r>
          </a:p>
        </p:txBody>
      </p:sp>
      <p:sp>
        <p:nvSpPr>
          <p:cNvPr id="504" name="Shape 504"/>
          <p:cNvSpPr>
            <a:spLocks noGrp="1"/>
          </p:cNvSpPr>
          <p:nvPr>
            <p:ph type="body" idx="4294967295"/>
          </p:nvPr>
        </p:nvSpPr>
        <p:spPr>
          <a:xfrm>
            <a:off x="458787" y="1230311"/>
            <a:ext cx="8543926" cy="5400678"/>
          </a:xfrm>
          <a:prstGeom prst="rect">
            <a:avLst/>
          </a:prstGeom>
        </p:spPr>
        <p:txBody>
          <a:bodyPr/>
          <a:lstStyle/>
          <a:p>
            <a:pPr marL="335915" indent="-259968" defTabSz="841247">
              <a:lnSpc>
                <a:spcPct val="90000"/>
              </a:lnSpc>
              <a:spcBef>
                <a:spcPts val="1600"/>
              </a:spcBef>
              <a:buClr>
                <a:srgbClr val="3891A7"/>
              </a:buClr>
              <a:buSzPct val="80000"/>
              <a:buFont typeface="Wingdings 2"/>
              <a:buChar char="●"/>
              <a:defRPr sz="2900">
                <a:latin typeface="Gill Sans MT"/>
                <a:ea typeface="Gill Sans MT"/>
                <a:cs typeface="Gill Sans MT"/>
                <a:sym typeface="Gill Sans MT"/>
              </a:defRPr>
            </a:pPr>
            <a:r>
              <a:rPr dirty="0"/>
              <a:t>Permanent magnet is replaced by one or two fixed coils which carry current to be measured or a current proportional to the voltage to be measured and which are connected either in series or parallel with the moving coil. </a:t>
            </a:r>
          </a:p>
          <a:p>
            <a:pPr marL="335915" indent="-259968" defTabSz="841247">
              <a:lnSpc>
                <a:spcPct val="90000"/>
              </a:lnSpc>
              <a:spcBef>
                <a:spcPts val="1600"/>
              </a:spcBef>
              <a:buClr>
                <a:srgbClr val="3891A7"/>
              </a:buClr>
              <a:buSzPct val="80000"/>
              <a:buFont typeface="Wingdings 2"/>
              <a:buChar char="●"/>
              <a:defRPr sz="2900">
                <a:latin typeface="Gill Sans MT"/>
                <a:ea typeface="Gill Sans MT"/>
                <a:cs typeface="Gill Sans MT"/>
                <a:sym typeface="Gill Sans MT"/>
              </a:defRPr>
            </a:pPr>
            <a:r>
              <a:rPr dirty="0"/>
              <a:t>The coils are usually </a:t>
            </a:r>
            <a:r>
              <a:rPr b="1" dirty="0"/>
              <a:t>air cored</a:t>
            </a:r>
            <a:r>
              <a:rPr dirty="0"/>
              <a:t>. </a:t>
            </a:r>
          </a:p>
          <a:p>
            <a:pPr marL="335915" indent="-259968" defTabSz="841247">
              <a:lnSpc>
                <a:spcPct val="90000"/>
              </a:lnSpc>
              <a:spcBef>
                <a:spcPts val="1600"/>
              </a:spcBef>
              <a:buClr>
                <a:srgbClr val="3891A7"/>
              </a:buClr>
              <a:buSzPct val="80000"/>
              <a:buFont typeface="Wingdings 2"/>
              <a:buChar char="●"/>
              <a:defRPr sz="2900">
                <a:latin typeface="Gill Sans MT"/>
                <a:ea typeface="Gill Sans MT"/>
                <a:cs typeface="Gill Sans MT"/>
                <a:sym typeface="Gill Sans MT"/>
              </a:defRPr>
            </a:pPr>
            <a:r>
              <a:rPr dirty="0"/>
              <a:t>The torque of the instrument is dependent upon the magnetic field strengths of the fixed and moving coil i.e. the torque is proportional to square of the current in an ammeter and square of the voltage in a voltmeter.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p:cNvSpPr>
          <p:nvPr>
            <p:ph type="title" idx="4294967295"/>
          </p:nvPr>
        </p:nvSpPr>
        <p:spPr>
          <a:xfrm>
            <a:off x="1435100" y="274637"/>
            <a:ext cx="7499350" cy="1143001"/>
          </a:xfrm>
          <a:prstGeom prst="rect">
            <a:avLst/>
          </a:prstGeom>
        </p:spPr>
        <p:txBody>
          <a:bodyPr>
            <a:normAutofit/>
          </a:bodyPr>
          <a:lstStyle>
            <a:lvl1pPr>
              <a:defRPr sz="3200" b="1">
                <a:solidFill>
                  <a:srgbClr val="FF5050"/>
                </a:solidFill>
                <a:effectLst>
                  <a:outerShdw blurRad="12700" dist="25400" dir="2700000" rotWithShape="0">
                    <a:srgbClr val="000000"/>
                  </a:outerShdw>
                </a:effectLst>
                <a:latin typeface="Gill Sans MT"/>
                <a:ea typeface="Gill Sans MT"/>
                <a:cs typeface="Gill Sans MT"/>
                <a:sym typeface="Gill Sans MT"/>
              </a:defRPr>
            </a:lvl1pPr>
          </a:lstStyle>
          <a:p>
            <a:r>
              <a:rPr dirty="0"/>
              <a:t>DYNAMOMETER TYPE INSTRUMENTS</a:t>
            </a:r>
            <a:r>
              <a:rPr lang="en-US" dirty="0"/>
              <a:t> </a:t>
            </a:r>
            <a:endParaRPr dirty="0"/>
          </a:p>
        </p:txBody>
      </p:sp>
      <p:pic>
        <p:nvPicPr>
          <p:cNvPr id="507" name="image35.jpeg" descr="18"/>
          <p:cNvPicPr>
            <a:picLocks noChangeAspect="1"/>
          </p:cNvPicPr>
          <p:nvPr/>
        </p:nvPicPr>
        <p:blipFill>
          <a:blip r:embed="rId2">
            <a:extLst/>
          </a:blip>
          <a:srcRect l="2825" t="2478" r="3589" b="6100"/>
          <a:stretch>
            <a:fillRect/>
          </a:stretch>
        </p:blipFill>
        <p:spPr>
          <a:xfrm>
            <a:off x="1524000" y="1600200"/>
            <a:ext cx="6019802" cy="47371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title" idx="4294967295"/>
          </p:nvPr>
        </p:nvSpPr>
        <p:spPr>
          <a:xfrm>
            <a:off x="457200" y="274636"/>
            <a:ext cx="8229600" cy="777878"/>
          </a:xfrm>
          <a:prstGeom prst="rect">
            <a:avLst/>
          </a:prstGeom>
        </p:spPr>
        <p:txBody>
          <a:bodyPr>
            <a:normAutofit/>
          </a:bodyPr>
          <a:lstStyle>
            <a:lvl1pPr algn="ctr" defTabSz="731519">
              <a:defRPr sz="3100">
                <a:solidFill>
                  <a:srgbClr val="000000"/>
                </a:solidFill>
                <a:latin typeface="Calibri"/>
                <a:ea typeface="Calibri"/>
                <a:cs typeface="Calibri"/>
                <a:sym typeface="Calibri"/>
              </a:defRPr>
            </a:lvl1pPr>
          </a:lstStyle>
          <a:p>
            <a:r>
              <a:rPr sz="3200" b="1"/>
              <a:t>Dynamometer Type Moving Coil Instruments</a:t>
            </a:r>
          </a:p>
        </p:txBody>
      </p:sp>
      <p:sp>
        <p:nvSpPr>
          <p:cNvPr id="510" name="Shape 510"/>
          <p:cNvSpPr>
            <a:spLocks noGrp="1"/>
          </p:cNvSpPr>
          <p:nvPr>
            <p:ph type="body" idx="4294967295"/>
          </p:nvPr>
        </p:nvSpPr>
        <p:spPr>
          <a:xfrm>
            <a:off x="228798" y="1230311"/>
            <a:ext cx="8456415" cy="5400678"/>
          </a:xfrm>
          <a:prstGeom prst="rect">
            <a:avLst/>
          </a:prstGeom>
        </p:spPr>
        <p:txBody>
          <a:bodyPr/>
          <a:lstStyle/>
          <a:p>
            <a:pPr marL="343217" indent="-265620" defTabSz="859536">
              <a:lnSpc>
                <a:spcPct val="90000"/>
              </a:lnSpc>
              <a:spcBef>
                <a:spcPts val="1100"/>
              </a:spcBef>
              <a:buClr>
                <a:srgbClr val="3891A7"/>
              </a:buClr>
              <a:buSzPct val="80000"/>
              <a:buFont typeface="Wingdings 2"/>
              <a:buChar char="●"/>
              <a:defRPr sz="3200">
                <a:latin typeface="Gill Sans MT"/>
                <a:ea typeface="Gill Sans MT"/>
                <a:cs typeface="Gill Sans MT"/>
                <a:sym typeface="Gill Sans MT"/>
              </a:defRPr>
            </a:pPr>
            <a:r>
              <a:rPr dirty="0"/>
              <a:t>Dynamometer instruments can thus be used in alternating current circuits for which square law is essential. </a:t>
            </a:r>
            <a:endParaRPr lang="en-US" dirty="0"/>
          </a:p>
          <a:p>
            <a:pPr marL="343217" indent="-265620" defTabSz="859536">
              <a:lnSpc>
                <a:spcPct val="90000"/>
              </a:lnSpc>
              <a:spcBef>
                <a:spcPts val="1100"/>
              </a:spcBef>
              <a:buClr>
                <a:srgbClr val="3891A7"/>
              </a:buClr>
              <a:buSzPct val="80000"/>
              <a:buFont typeface="Wingdings 2"/>
              <a:buChar char="●"/>
              <a:defRPr sz="3200">
                <a:latin typeface="Gill Sans MT"/>
                <a:ea typeface="Gill Sans MT"/>
                <a:cs typeface="Gill Sans MT"/>
                <a:sym typeface="Gill Sans MT"/>
              </a:defRPr>
            </a:pPr>
            <a:r>
              <a:rPr dirty="0"/>
              <a:t>Since energy must be used to create two magnetic fields, the electrodynamometer movement is less sensitive as compared to that in PMMC instruments. </a:t>
            </a:r>
          </a:p>
          <a:p>
            <a:pPr marL="343217" indent="-265620" defTabSz="859536">
              <a:lnSpc>
                <a:spcPct val="90000"/>
              </a:lnSpc>
              <a:spcBef>
                <a:spcPts val="1100"/>
              </a:spcBef>
              <a:buClr>
                <a:srgbClr val="3891A7"/>
              </a:buClr>
              <a:buSzPct val="80000"/>
              <a:buFont typeface="Wingdings 2"/>
              <a:buChar char="●"/>
              <a:defRPr sz="3200">
                <a:latin typeface="Gill Sans MT"/>
                <a:ea typeface="Gill Sans MT"/>
                <a:cs typeface="Gill Sans MT"/>
                <a:sym typeface="Gill Sans MT"/>
              </a:defRPr>
            </a:pPr>
            <a:r>
              <a:rPr dirty="0"/>
              <a:t>The control torque is provided by spring torque. </a:t>
            </a:r>
            <a:endParaRPr lang="en-US" dirty="0"/>
          </a:p>
          <a:p>
            <a:pPr marL="343217" indent="-265620" defTabSz="859536">
              <a:lnSpc>
                <a:spcPct val="90000"/>
              </a:lnSpc>
              <a:spcBef>
                <a:spcPts val="1100"/>
              </a:spcBef>
              <a:buClr>
                <a:srgbClr val="3891A7"/>
              </a:buClr>
              <a:buSzPct val="80000"/>
              <a:buFont typeface="Wingdings 2"/>
              <a:buChar char="●"/>
              <a:defRPr sz="3200">
                <a:latin typeface="Gill Sans MT"/>
                <a:ea typeface="Gill Sans MT"/>
                <a:cs typeface="Gill Sans MT"/>
                <a:sym typeface="Gill Sans MT"/>
              </a:defRPr>
            </a:pPr>
            <a:r>
              <a:rPr dirty="0"/>
              <a:t>The damping is provided by either eddy currents or air piston attached to the pointer.</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p:cNvSpPr>
          <p:nvPr>
            <p:ph type="body" sz="half" idx="4294967295"/>
          </p:nvPr>
        </p:nvSpPr>
        <p:spPr>
          <a:xfrm>
            <a:off x="143667" y="360692"/>
            <a:ext cx="8856666" cy="2271054"/>
          </a:xfrm>
          <a:prstGeom prst="rect">
            <a:avLst/>
          </a:prstGeom>
        </p:spPr>
        <p:txBody>
          <a:bodyPr/>
          <a:lstStyle/>
          <a:p>
            <a:pPr marL="0" indent="0" defTabSz="877822">
              <a:spcBef>
                <a:spcPts val="700"/>
              </a:spcBef>
              <a:buSzTx/>
              <a:buNone/>
              <a:defRPr sz="3000">
                <a:latin typeface="Calibri"/>
                <a:ea typeface="Calibri"/>
                <a:cs typeface="Calibri"/>
                <a:sym typeface="Calibri"/>
              </a:defRPr>
            </a:pPr>
            <a:r>
              <a:rPr dirty="0"/>
              <a:t>These instruments are not in common use as</a:t>
            </a:r>
          </a:p>
          <a:p>
            <a:pPr marL="0" indent="0" defTabSz="877822">
              <a:spcBef>
                <a:spcPts val="700"/>
              </a:spcBef>
              <a:buSzTx/>
              <a:buNone/>
              <a:defRPr sz="3000">
                <a:latin typeface="Calibri"/>
                <a:ea typeface="Calibri"/>
                <a:cs typeface="Calibri"/>
                <a:sym typeface="Calibri"/>
              </a:defRPr>
            </a:pPr>
            <a:r>
              <a:rPr dirty="0"/>
              <a:t>(a) They have low torque/weight ratio</a:t>
            </a:r>
          </a:p>
          <a:p>
            <a:pPr marL="0" indent="0" defTabSz="877822">
              <a:spcBef>
                <a:spcPts val="700"/>
              </a:spcBef>
              <a:buSzTx/>
              <a:buNone/>
              <a:defRPr sz="3000">
                <a:latin typeface="Calibri"/>
                <a:ea typeface="Calibri"/>
                <a:cs typeface="Calibri"/>
                <a:sym typeface="Calibri"/>
              </a:defRPr>
            </a:pPr>
            <a:r>
              <a:rPr dirty="0"/>
              <a:t>(b) Owing to           , </a:t>
            </a:r>
            <a:r>
              <a:rPr lang="en-US" dirty="0"/>
              <a:t> </a:t>
            </a:r>
            <a:r>
              <a:rPr dirty="0"/>
              <a:t>the scale is non uniform</a:t>
            </a:r>
          </a:p>
          <a:p>
            <a:pPr marL="0" indent="0" defTabSz="877822">
              <a:spcBef>
                <a:spcPts val="700"/>
              </a:spcBef>
              <a:buSzTx/>
              <a:buNone/>
              <a:defRPr sz="3000">
                <a:latin typeface="Calibri"/>
                <a:ea typeface="Calibri"/>
                <a:cs typeface="Calibri"/>
                <a:sym typeface="Calibri"/>
              </a:defRPr>
            </a:pPr>
            <a:r>
              <a:rPr dirty="0"/>
              <a:t>(c) These are expensive.</a:t>
            </a:r>
          </a:p>
        </p:txBody>
      </p:sp>
      <p:pic>
        <p:nvPicPr>
          <p:cNvPr id="513" name="image36.png"/>
          <p:cNvPicPr>
            <a:picLocks noChangeAspect="1"/>
          </p:cNvPicPr>
          <p:nvPr/>
        </p:nvPicPr>
        <p:blipFill>
          <a:blip r:embed="rId2">
            <a:extLst/>
          </a:blip>
          <a:stretch>
            <a:fillRect/>
          </a:stretch>
        </p:blipFill>
        <p:spPr>
          <a:xfrm>
            <a:off x="2196116" y="1496219"/>
            <a:ext cx="936627" cy="455615"/>
          </a:xfrm>
          <a:prstGeom prst="rect">
            <a:avLst/>
          </a:prstGeom>
          <a:ln w="12700">
            <a:miter lim="400000"/>
          </a:ln>
        </p:spPr>
      </p:pic>
      <p:pic>
        <p:nvPicPr>
          <p:cNvPr id="514" name="image37.png" descr="C:\Users\SELORM\Desktop\32NE0224.GIF"/>
          <p:cNvPicPr>
            <a:picLocks noChangeAspect="1"/>
          </p:cNvPicPr>
          <p:nvPr/>
        </p:nvPicPr>
        <p:blipFill>
          <a:blip r:embed="rId3">
            <a:extLst/>
          </a:blip>
          <a:stretch>
            <a:fillRect/>
          </a:stretch>
        </p:blipFill>
        <p:spPr>
          <a:xfrm>
            <a:off x="719931" y="2797175"/>
            <a:ext cx="7632701" cy="3960813"/>
          </a:xfrm>
          <a:prstGeom prst="rect">
            <a:avLst/>
          </a:prstGeom>
          <a:ln w="12700">
            <a:miter lim="400000"/>
          </a:ln>
        </p:spPr>
      </p:pic>
      <p:sp>
        <p:nvSpPr>
          <p:cNvPr id="515" name="Shape 515"/>
          <p:cNvSpPr/>
          <p:nvPr/>
        </p:nvSpPr>
        <p:spPr>
          <a:xfrm>
            <a:off x="2449511" y="6453187"/>
            <a:ext cx="3629233" cy="3073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a:latin typeface="Calibri"/>
                <a:ea typeface="Calibri"/>
                <a:cs typeface="Calibri"/>
                <a:sym typeface="Calibri"/>
              </a:defRPr>
            </a:lvl1pPr>
          </a:lstStyle>
          <a:p>
            <a:r>
              <a:t>Dynamometer/electrodynamic meter movement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idx="4294967295"/>
          </p:nvPr>
        </p:nvSpPr>
        <p:spPr>
          <a:xfrm>
            <a:off x="107950" y="274636"/>
            <a:ext cx="8826500" cy="706439"/>
          </a:xfrm>
          <a:prstGeom prst="rect">
            <a:avLst/>
          </a:prstGeom>
        </p:spPr>
        <p:txBody>
          <a:bodyPr/>
          <a:lstStyle>
            <a:lvl1pPr>
              <a:defRPr sz="39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Errors in Dynamometer type Instruments</a:t>
            </a:r>
          </a:p>
        </p:txBody>
      </p:sp>
      <p:sp>
        <p:nvSpPr>
          <p:cNvPr id="518" name="Shape 518"/>
          <p:cNvSpPr>
            <a:spLocks noGrp="1"/>
          </p:cNvSpPr>
          <p:nvPr>
            <p:ph type="body" idx="4294967295"/>
          </p:nvPr>
        </p:nvSpPr>
        <p:spPr>
          <a:xfrm>
            <a:off x="944033" y="1329265"/>
            <a:ext cx="7499351" cy="4800603"/>
          </a:xfrm>
          <a:prstGeom prst="rect">
            <a:avLst/>
          </a:prstGeom>
        </p:spPr>
        <p:txBody>
          <a:bodyPr/>
          <a:lstStyle/>
          <a:p>
            <a:pPr marL="365125" indent="-282575">
              <a:spcBef>
                <a:spcPts val="600"/>
              </a:spcBef>
              <a:buClr>
                <a:srgbClr val="3891A7"/>
              </a:buClr>
              <a:buSzPct val="80000"/>
              <a:buFont typeface="Wingdings 2"/>
              <a:buChar char="●"/>
              <a:defRPr sz="3200">
                <a:latin typeface="Gill Sans MT"/>
                <a:ea typeface="Gill Sans MT"/>
                <a:cs typeface="Gill Sans MT"/>
                <a:sym typeface="Gill Sans MT"/>
              </a:defRPr>
            </a:pPr>
            <a:r>
              <a:t>Frictional Error</a:t>
            </a:r>
          </a:p>
          <a:p>
            <a:pPr marL="365125" indent="-282575">
              <a:spcBef>
                <a:spcPts val="600"/>
              </a:spcBef>
              <a:buClr>
                <a:srgbClr val="3891A7"/>
              </a:buClr>
              <a:buSzPct val="80000"/>
              <a:buFont typeface="Wingdings 2"/>
              <a:buChar char="●"/>
              <a:defRPr sz="3200">
                <a:latin typeface="Gill Sans MT"/>
                <a:ea typeface="Gill Sans MT"/>
                <a:cs typeface="Gill Sans MT"/>
                <a:sym typeface="Gill Sans MT"/>
              </a:defRPr>
            </a:pPr>
            <a:r>
              <a:t>Temperature Error</a:t>
            </a:r>
          </a:p>
          <a:p>
            <a:pPr marL="365125" indent="-282575">
              <a:spcBef>
                <a:spcPts val="600"/>
              </a:spcBef>
              <a:buClr>
                <a:srgbClr val="3891A7"/>
              </a:buClr>
              <a:buSzPct val="80000"/>
              <a:buFont typeface="Wingdings 2"/>
              <a:buChar char="●"/>
              <a:defRPr sz="3200">
                <a:latin typeface="Gill Sans MT"/>
                <a:ea typeface="Gill Sans MT"/>
                <a:cs typeface="Gill Sans MT"/>
                <a:sym typeface="Gill Sans MT"/>
              </a:defRPr>
            </a:pPr>
            <a:r>
              <a:t>Error due to stray magnetic fields</a:t>
            </a:r>
          </a:p>
          <a:p>
            <a:pPr marL="365125" indent="-282575">
              <a:spcBef>
                <a:spcPts val="600"/>
              </a:spcBef>
              <a:buClr>
                <a:srgbClr val="3891A7"/>
              </a:buClr>
              <a:buSzPct val="80000"/>
              <a:buFont typeface="Wingdings 2"/>
              <a:buChar char="●"/>
              <a:defRPr sz="3200">
                <a:latin typeface="Gill Sans MT"/>
                <a:ea typeface="Gill Sans MT"/>
                <a:cs typeface="Gill Sans MT"/>
                <a:sym typeface="Gill Sans MT"/>
              </a:defRPr>
            </a:pPr>
            <a:r>
              <a:t>Frequency Error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p:cNvSpPr>
          <p:nvPr>
            <p:ph type="title" idx="4294967295"/>
          </p:nvPr>
        </p:nvSpPr>
        <p:spPr>
          <a:xfrm>
            <a:off x="250825" y="115887"/>
            <a:ext cx="8683625" cy="822326"/>
          </a:xfrm>
          <a:prstGeom prst="rect">
            <a:avLst/>
          </a:prstGeom>
        </p:spPr>
        <p:txBody>
          <a:bodyPr/>
          <a:lstStyle>
            <a:lvl1pPr>
              <a:defRPr sz="35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Applications</a:t>
            </a:r>
          </a:p>
        </p:txBody>
      </p:sp>
      <p:sp>
        <p:nvSpPr>
          <p:cNvPr id="521" name="Shape 521"/>
          <p:cNvSpPr>
            <a:spLocks noGrp="1"/>
          </p:cNvSpPr>
          <p:nvPr>
            <p:ph type="body" idx="4294967295"/>
          </p:nvPr>
        </p:nvSpPr>
        <p:spPr>
          <a:xfrm>
            <a:off x="-2" y="836612"/>
            <a:ext cx="9144004" cy="5761040"/>
          </a:xfrm>
          <a:prstGeom prst="rect">
            <a:avLst/>
          </a:prstGeom>
        </p:spPr>
        <p:txBody>
          <a:bodyPr/>
          <a:lstStyle/>
          <a:p>
            <a:pPr marL="365125" indent="-282575">
              <a:spcBef>
                <a:spcPts val="600"/>
              </a:spcBef>
              <a:buClr>
                <a:srgbClr val="3891A7"/>
              </a:buClr>
              <a:buSzPct val="80000"/>
              <a:buFont typeface="Wingdings 2"/>
              <a:buChar char="●"/>
              <a:defRPr sz="2800">
                <a:latin typeface="Gill Sans MT"/>
                <a:ea typeface="Gill Sans MT"/>
                <a:cs typeface="Gill Sans MT"/>
                <a:sym typeface="Gill Sans MT"/>
              </a:defRPr>
            </a:pPr>
            <a:r>
              <a:t>Ammeter and Voltmeter</a:t>
            </a:r>
          </a:p>
          <a:p>
            <a:pPr marL="200025" indent="-117475">
              <a:spcBef>
                <a:spcPts val="600"/>
              </a:spcBef>
              <a:buSzTx/>
              <a:buNone/>
              <a:defRPr sz="2800">
                <a:latin typeface="Gill Sans MT"/>
                <a:ea typeface="Gill Sans MT"/>
                <a:cs typeface="Gill Sans MT"/>
                <a:sym typeface="Gill Sans MT"/>
              </a:defRPr>
            </a:pPr>
            <a:r>
              <a:t>For the measurement of small currents (5 to 100mA) the instrument would be arranged to have the fixed and moving coils connected in series.</a:t>
            </a:r>
          </a:p>
          <a:p>
            <a:pPr marL="200025" indent="-117475">
              <a:spcBef>
                <a:spcPts val="600"/>
              </a:spcBef>
              <a:buSzTx/>
              <a:buNone/>
              <a:defRPr sz="2800">
                <a:latin typeface="Gill Sans MT"/>
                <a:ea typeface="Gill Sans MT"/>
                <a:cs typeface="Gill Sans MT"/>
                <a:sym typeface="Gill Sans MT"/>
              </a:defRPr>
            </a:pPr>
            <a:endParaRPr/>
          </a:p>
          <a:p>
            <a:pPr marL="200025" indent="-117475">
              <a:spcBef>
                <a:spcPts val="600"/>
              </a:spcBef>
              <a:buSzTx/>
              <a:buNone/>
              <a:defRPr sz="2800">
                <a:latin typeface="Gill Sans MT"/>
                <a:ea typeface="Gill Sans MT"/>
                <a:cs typeface="Gill Sans MT"/>
                <a:sym typeface="Gill Sans MT"/>
              </a:defRPr>
            </a:pPr>
            <a:r>
              <a:t>For measuring larger currents (up to 20 A) it becomes impracticable to pass the full value of current through the moving coil, so is then shunted by low resistance.</a:t>
            </a:r>
          </a:p>
          <a:p>
            <a:pPr marL="200025" indent="-117475">
              <a:spcBef>
                <a:spcPts val="600"/>
              </a:spcBef>
              <a:buSzTx/>
              <a:buNone/>
              <a:defRPr sz="2800">
                <a:latin typeface="Gill Sans MT"/>
                <a:ea typeface="Gill Sans MT"/>
                <a:cs typeface="Gill Sans MT"/>
                <a:sym typeface="Gill Sans MT"/>
              </a:defRPr>
            </a:pPr>
            <a:endParaRPr/>
          </a:p>
          <a:p>
            <a:pPr marL="200025" indent="-117475">
              <a:spcBef>
                <a:spcPts val="600"/>
              </a:spcBef>
              <a:buSzTx/>
              <a:buNone/>
              <a:defRPr sz="2800">
                <a:latin typeface="Gill Sans MT"/>
                <a:ea typeface="Gill Sans MT"/>
                <a:cs typeface="Gill Sans MT"/>
                <a:sym typeface="Gill Sans MT"/>
              </a:defRPr>
            </a:pPr>
            <a:r>
              <a:t>Its usually better to use current transformers and an ammeter with an full scale deflection of 5 A.</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p:cNvSpPr>
          <p:nvPr>
            <p:ph type="title" idx="4294967295"/>
          </p:nvPr>
        </p:nvSpPr>
        <p:spPr>
          <a:xfrm>
            <a:off x="179386" y="53973"/>
            <a:ext cx="8755065" cy="1143004"/>
          </a:xfrm>
          <a:prstGeom prst="rect">
            <a:avLst/>
          </a:prstGeom>
        </p:spPr>
        <p:txBody>
          <a:bodyPr/>
          <a:lstStyle>
            <a:lvl1pPr>
              <a:defRPr sz="32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Circuit arrangement of electrodynamometer for use as a voltmeter an ammeter and wattmeter. </a:t>
            </a:r>
          </a:p>
        </p:txBody>
      </p:sp>
      <p:pic>
        <p:nvPicPr>
          <p:cNvPr id="524" name="image38.png"/>
          <p:cNvPicPr>
            <a:picLocks noChangeAspect="1"/>
          </p:cNvPicPr>
          <p:nvPr/>
        </p:nvPicPr>
        <p:blipFill>
          <a:blip r:embed="rId2">
            <a:extLst/>
          </a:blip>
          <a:stretch>
            <a:fillRect/>
          </a:stretch>
        </p:blipFill>
        <p:spPr>
          <a:xfrm>
            <a:off x="107950" y="1412875"/>
            <a:ext cx="3527425" cy="5240338"/>
          </a:xfrm>
          <a:prstGeom prst="rect">
            <a:avLst/>
          </a:prstGeom>
          <a:ln w="12700">
            <a:miter lim="400000"/>
          </a:ln>
        </p:spPr>
      </p:pic>
      <p:pic>
        <p:nvPicPr>
          <p:cNvPr id="525" name="image39.png"/>
          <p:cNvPicPr>
            <a:picLocks noChangeAspect="1"/>
          </p:cNvPicPr>
          <p:nvPr/>
        </p:nvPicPr>
        <p:blipFill>
          <a:blip r:embed="rId3">
            <a:extLst/>
          </a:blip>
          <a:stretch>
            <a:fillRect/>
          </a:stretch>
        </p:blipFill>
        <p:spPr>
          <a:xfrm>
            <a:off x="3995737" y="1412875"/>
            <a:ext cx="4114802" cy="2971800"/>
          </a:xfrm>
          <a:prstGeom prst="rect">
            <a:avLst/>
          </a:prstGeom>
          <a:ln w="12700">
            <a:miter lim="400000"/>
          </a:ln>
        </p:spPr>
      </p:pic>
      <p:pic>
        <p:nvPicPr>
          <p:cNvPr id="526" name="image40.png"/>
          <p:cNvPicPr>
            <a:picLocks noChangeAspect="1"/>
          </p:cNvPicPr>
          <p:nvPr/>
        </p:nvPicPr>
        <p:blipFill>
          <a:blip r:embed="rId4">
            <a:extLst/>
          </a:blip>
          <a:stretch>
            <a:fillRect/>
          </a:stretch>
        </p:blipFill>
        <p:spPr>
          <a:xfrm>
            <a:off x="3995737" y="4652962"/>
            <a:ext cx="4114802" cy="20002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p:cNvSpPr>
          <p:nvPr>
            <p:ph type="title"/>
          </p:nvPr>
        </p:nvSpPr>
        <p:spPr>
          <a:prstGeom prst="rect">
            <a:avLst/>
          </a:prstGeom>
        </p:spPr>
        <p:txBody>
          <a:bodyPr/>
          <a:lstStyle>
            <a:lvl1pPr algn="ctr">
              <a:defRPr sz="2800" u="sng">
                <a:solidFill>
                  <a:srgbClr val="934C22"/>
                </a:solidFill>
              </a:defRPr>
            </a:lvl1pPr>
          </a:lstStyle>
          <a:p>
            <a:r>
              <a:t>Magnetic Effect</a:t>
            </a:r>
          </a:p>
        </p:txBody>
      </p:sp>
      <p:pic>
        <p:nvPicPr>
          <p:cNvPr id="324" name="image4.jpeg" descr="C:\Users\SELORM\Downloads\images.jpg"/>
          <p:cNvPicPr>
            <a:picLocks noChangeAspect="1"/>
          </p:cNvPicPr>
          <p:nvPr/>
        </p:nvPicPr>
        <p:blipFill>
          <a:blip r:embed="rId2">
            <a:extLst/>
          </a:blip>
          <a:stretch>
            <a:fillRect/>
          </a:stretch>
        </p:blipFill>
        <p:spPr>
          <a:xfrm>
            <a:off x="533400" y="2209800"/>
            <a:ext cx="4695825" cy="2209800"/>
          </a:xfrm>
          <a:prstGeom prst="rect">
            <a:avLst/>
          </a:prstGeom>
          <a:ln w="12700">
            <a:miter lim="400000"/>
          </a:ln>
        </p:spPr>
      </p:pic>
      <p:pic>
        <p:nvPicPr>
          <p:cNvPr id="325" name="image5.jpeg" descr="C:\Users\SELORM\Downloads\images (1).jpg"/>
          <p:cNvPicPr>
            <a:picLocks noChangeAspect="1"/>
          </p:cNvPicPr>
          <p:nvPr/>
        </p:nvPicPr>
        <p:blipFill>
          <a:blip r:embed="rId3">
            <a:extLst/>
          </a:blip>
          <a:stretch>
            <a:fillRect/>
          </a:stretch>
        </p:blipFill>
        <p:spPr>
          <a:xfrm>
            <a:off x="4191000" y="4191000"/>
            <a:ext cx="4343400" cy="2514600"/>
          </a:xfrm>
          <a:prstGeom prst="rect">
            <a:avLst/>
          </a:prstGeom>
          <a:ln w="12700">
            <a:miter lim="400000"/>
          </a:ln>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idx="4294967295"/>
          </p:nvPr>
        </p:nvSpPr>
        <p:spPr>
          <a:xfrm>
            <a:off x="152400" y="381000"/>
            <a:ext cx="8229600" cy="1139825"/>
          </a:xfrm>
          <a:prstGeom prst="rect">
            <a:avLst/>
          </a:prstGeom>
        </p:spPr>
        <p:txBody>
          <a:bodyPr/>
          <a:lstStyle/>
          <a:p>
            <a:pPr>
              <a:defRPr sz="5000" b="1">
                <a:solidFill>
                  <a:srgbClr val="572314"/>
                </a:solidFill>
                <a:effectLst>
                  <a:outerShdw blurRad="12700" dist="38100" dir="2700000" rotWithShape="0">
                    <a:srgbClr val="000000"/>
                  </a:outerShdw>
                </a:effectLst>
                <a:latin typeface="Gill Sans MT"/>
                <a:ea typeface="Gill Sans MT"/>
                <a:cs typeface="Gill Sans MT"/>
                <a:sym typeface="Gill Sans MT"/>
              </a:defRPr>
            </a:pPr>
            <a:r>
              <a:t>Galvanometers</a:t>
            </a:r>
            <a:r>
              <a:rPr b="0"/>
              <a:t> </a:t>
            </a:r>
          </a:p>
        </p:txBody>
      </p:sp>
      <p:pic>
        <p:nvPicPr>
          <p:cNvPr id="454" name="image29.png"/>
          <p:cNvPicPr>
            <a:picLocks noChangeAspect="1"/>
          </p:cNvPicPr>
          <p:nvPr/>
        </p:nvPicPr>
        <p:blipFill>
          <a:blip r:embed="rId2">
            <a:extLst/>
          </a:blip>
          <a:stretch>
            <a:fillRect/>
          </a:stretch>
        </p:blipFill>
        <p:spPr>
          <a:xfrm>
            <a:off x="550862" y="1447800"/>
            <a:ext cx="3082926" cy="4419600"/>
          </a:xfrm>
          <a:prstGeom prst="rect">
            <a:avLst/>
          </a:prstGeom>
          <a:ln w="38100">
            <a:solidFill>
              <a:srgbClr val="996600"/>
            </a:solidFill>
          </a:ln>
        </p:spPr>
      </p:pic>
      <p:sp>
        <p:nvSpPr>
          <p:cNvPr id="455" name="Shape 455"/>
          <p:cNvSpPr>
            <a:spLocks noGrp="1"/>
          </p:cNvSpPr>
          <p:nvPr>
            <p:ph type="body" sz="half" idx="4294967295"/>
          </p:nvPr>
        </p:nvSpPr>
        <p:spPr>
          <a:xfrm>
            <a:off x="4086225" y="1447800"/>
            <a:ext cx="4648200" cy="4724400"/>
          </a:xfrm>
          <a:prstGeom prst="rect">
            <a:avLst/>
          </a:prstGeom>
          <a:ln w="38100">
            <a:solidFill>
              <a:srgbClr val="4F271C"/>
            </a:solidFill>
            <a:miter lim="800000"/>
          </a:ln>
        </p:spPr>
        <p:txBody>
          <a:bodyPr/>
          <a:lstStyle/>
          <a:p>
            <a:pPr marL="361472" indent="-279749" defTabSz="905255">
              <a:lnSpc>
                <a:spcPct val="80000"/>
              </a:lnSpc>
              <a:spcBef>
                <a:spcPts val="500"/>
              </a:spcBef>
              <a:buClr>
                <a:srgbClr val="3891A7"/>
              </a:buClr>
              <a:buSzPct val="80000"/>
              <a:buFont typeface="Wingdings 2"/>
              <a:buChar char="●"/>
              <a:defRPr sz="2300">
                <a:latin typeface="Gill Sans MT"/>
                <a:ea typeface="Gill Sans MT"/>
                <a:cs typeface="Gill Sans MT"/>
                <a:sym typeface="Gill Sans MT"/>
              </a:defRPr>
            </a:pPr>
            <a:r>
              <a:t>When a current is passed through a coil in a magnetic field, the coil experiences a torque proportional to the current. </a:t>
            </a:r>
          </a:p>
          <a:p>
            <a:pPr marL="361472" indent="-279749" defTabSz="905255">
              <a:lnSpc>
                <a:spcPct val="80000"/>
              </a:lnSpc>
              <a:spcBef>
                <a:spcPts val="500"/>
              </a:spcBef>
              <a:buClr>
                <a:srgbClr val="3891A7"/>
              </a:buClr>
              <a:buSzPct val="80000"/>
              <a:buFont typeface="Wingdings 2"/>
              <a:buChar char="●"/>
              <a:defRPr sz="2300">
                <a:latin typeface="Gill Sans MT"/>
                <a:ea typeface="Gill Sans MT"/>
                <a:cs typeface="Gill Sans MT"/>
                <a:sym typeface="Gill Sans MT"/>
              </a:defRPr>
            </a:pPr>
            <a:r>
              <a:t>A coil spring provides the controlling torque.</a:t>
            </a:r>
          </a:p>
          <a:p>
            <a:pPr marL="361472" indent="-279749" defTabSz="905255">
              <a:lnSpc>
                <a:spcPct val="80000"/>
              </a:lnSpc>
              <a:spcBef>
                <a:spcPts val="500"/>
              </a:spcBef>
              <a:buClr>
                <a:srgbClr val="3891A7"/>
              </a:buClr>
              <a:buSzPct val="80000"/>
              <a:buFont typeface="Wingdings 2"/>
              <a:buChar char="●"/>
              <a:defRPr sz="2300">
                <a:latin typeface="Gill Sans MT"/>
                <a:ea typeface="Gill Sans MT"/>
                <a:cs typeface="Gill Sans MT"/>
                <a:sym typeface="Gill Sans MT"/>
              </a:defRPr>
            </a:pPr>
            <a:r>
              <a:t>The deflection of a needle attached to the coil is proportional to the current. </a:t>
            </a:r>
          </a:p>
          <a:p>
            <a:pPr marL="361472" indent="-279749" defTabSz="905255">
              <a:lnSpc>
                <a:spcPct val="80000"/>
              </a:lnSpc>
              <a:spcBef>
                <a:spcPts val="500"/>
              </a:spcBef>
              <a:buClr>
                <a:srgbClr val="3891A7"/>
              </a:buClr>
              <a:buSzPct val="80000"/>
              <a:buFont typeface="Wingdings 2"/>
              <a:buChar char="●"/>
              <a:defRPr sz="2300">
                <a:latin typeface="Gill Sans MT"/>
                <a:ea typeface="Gill Sans MT"/>
                <a:cs typeface="Gill Sans MT"/>
                <a:sym typeface="Gill Sans MT"/>
              </a:defRPr>
            </a:pPr>
            <a:r>
              <a:t>Such "</a:t>
            </a:r>
            <a:r>
              <a:rPr>
                <a:solidFill>
                  <a:srgbClr val="0066CC"/>
                </a:solidFill>
              </a:rPr>
              <a:t>meter movements</a:t>
            </a:r>
            <a:r>
              <a:t>" are at the heart of the moving coil meters such as </a:t>
            </a:r>
            <a:r>
              <a:rPr>
                <a:solidFill>
                  <a:srgbClr val="4F271C"/>
                </a:solidFill>
              </a:rPr>
              <a:t>voltmeters</a:t>
            </a:r>
            <a:r>
              <a:t> and </a:t>
            </a:r>
            <a:r>
              <a:rPr>
                <a:solidFill>
                  <a:srgbClr val="4F271C"/>
                </a:solidFill>
              </a:rPr>
              <a:t>ammeters.</a:t>
            </a:r>
          </a:p>
          <a:p>
            <a:pPr marL="361472" indent="-279749" defTabSz="905255">
              <a:lnSpc>
                <a:spcPct val="80000"/>
              </a:lnSpc>
              <a:spcBef>
                <a:spcPts val="500"/>
              </a:spcBef>
              <a:buClr>
                <a:srgbClr val="3891A7"/>
              </a:buClr>
              <a:buSzPct val="80000"/>
              <a:buFont typeface="Wingdings 2"/>
              <a:buChar char="●"/>
              <a:defRPr sz="2300">
                <a:latin typeface="Gill Sans MT"/>
                <a:ea typeface="Gill Sans MT"/>
                <a:cs typeface="Gill Sans MT"/>
                <a:sym typeface="Gill Sans MT"/>
              </a:defRPr>
            </a:pPr>
            <a:r>
              <a:t>Now they were largely replaced with </a:t>
            </a:r>
            <a:r>
              <a:rPr>
                <a:solidFill>
                  <a:srgbClr val="CC0099"/>
                </a:solidFill>
              </a:rPr>
              <a:t>solid state meters.</a:t>
            </a:r>
            <a:r>
              <a:t> </a:t>
            </a:r>
          </a:p>
        </p:txBody>
      </p:sp>
      <p:sp>
        <p:nvSpPr>
          <p:cNvPr id="456" name="Shape 456"/>
          <p:cNvSpPr>
            <a:spLocks noGrp="1"/>
          </p:cNvSpPr>
          <p:nvPr>
            <p:ph type="sldNum" sz="quarter" idx="4294967295"/>
          </p:nvPr>
        </p:nvSpPr>
        <p:spPr>
          <a:xfrm>
            <a:off x="7491728" y="6431597"/>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50</a:t>
            </a:fld>
            <a:endParaRPr/>
          </a:p>
        </p:txBody>
      </p:sp>
      <p:grpSp>
        <p:nvGrpSpPr>
          <p:cNvPr id="459" name="Group 459"/>
          <p:cNvGrpSpPr/>
          <p:nvPr/>
        </p:nvGrpSpPr>
        <p:grpSpPr>
          <a:xfrm>
            <a:off x="6324600" y="6477000"/>
            <a:ext cx="2057400" cy="396239"/>
            <a:chOff x="0" y="0"/>
            <a:chExt cx="2057400" cy="396237"/>
          </a:xfrm>
        </p:grpSpPr>
        <p:sp>
          <p:nvSpPr>
            <p:cNvPr id="457" name="Shape 457"/>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458" name="Shape 458"/>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5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5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5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title" idx="4294967295"/>
          </p:nvPr>
        </p:nvSpPr>
        <p:spPr>
          <a:xfrm>
            <a:off x="1435100" y="274637"/>
            <a:ext cx="7499350" cy="1143001"/>
          </a:xfrm>
          <a:prstGeom prst="rect">
            <a:avLst/>
          </a:prstGeom>
        </p:spPr>
        <p:txBody>
          <a:bodyPr/>
          <a:lstStyle/>
          <a:p>
            <a:pPr>
              <a:defRPr sz="3400" b="1">
                <a:solidFill>
                  <a:srgbClr val="572314"/>
                </a:solidFill>
                <a:effectLst>
                  <a:outerShdw blurRad="12700" dist="25400" dir="2700000" rotWithShape="0">
                    <a:srgbClr val="000000"/>
                  </a:outerShdw>
                </a:effectLst>
                <a:latin typeface="Gill Sans MT"/>
                <a:ea typeface="Gill Sans MT"/>
                <a:cs typeface="Gill Sans MT"/>
                <a:sym typeface="Gill Sans MT"/>
              </a:defRPr>
            </a:pPr>
            <a:r>
              <a:t>How the Deflection Torque is Produced</a:t>
            </a:r>
            <a:r>
              <a:rPr b="0"/>
              <a:t> </a:t>
            </a:r>
          </a:p>
        </p:txBody>
      </p:sp>
      <p:pic>
        <p:nvPicPr>
          <p:cNvPr id="462" name="image30.png"/>
          <p:cNvPicPr>
            <a:picLocks noChangeAspect="1"/>
          </p:cNvPicPr>
          <p:nvPr/>
        </p:nvPicPr>
        <p:blipFill>
          <a:blip r:embed="rId2">
            <a:extLst/>
          </a:blip>
          <a:stretch>
            <a:fillRect/>
          </a:stretch>
        </p:blipFill>
        <p:spPr>
          <a:xfrm>
            <a:off x="2704648" y="3890905"/>
            <a:ext cx="5182504" cy="2840096"/>
          </a:xfrm>
          <a:prstGeom prst="rect">
            <a:avLst/>
          </a:prstGeom>
          <a:ln w="12700">
            <a:miter lim="400000"/>
          </a:ln>
        </p:spPr>
      </p:pic>
      <p:sp>
        <p:nvSpPr>
          <p:cNvPr id="463" name="Shape 463"/>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51</a:t>
            </a:fld>
            <a:endParaRPr/>
          </a:p>
        </p:txBody>
      </p:sp>
      <p:sp>
        <p:nvSpPr>
          <p:cNvPr id="464" name="Shape 464"/>
          <p:cNvSpPr>
            <a:spLocks noGrp="1"/>
          </p:cNvSpPr>
          <p:nvPr>
            <p:ph type="body" sz="half" idx="4294967295"/>
          </p:nvPr>
        </p:nvSpPr>
        <p:spPr>
          <a:xfrm>
            <a:off x="457200" y="1270000"/>
            <a:ext cx="8229600" cy="2571651"/>
          </a:xfrm>
          <a:prstGeom prst="rect">
            <a:avLst/>
          </a:prstGeom>
        </p:spPr>
        <p:txBody>
          <a:bodyPr/>
          <a:lstStyle/>
          <a:p>
            <a:pPr marL="332263" indent="-257143" defTabSz="832103">
              <a:spcBef>
                <a:spcPts val="500"/>
              </a:spcBef>
              <a:buClr>
                <a:srgbClr val="3891A7"/>
              </a:buClr>
              <a:buSzPct val="80000"/>
              <a:buFont typeface="Wingdings 2"/>
              <a:buChar char="●"/>
              <a:defRPr sz="2800">
                <a:latin typeface="Times New Roman"/>
                <a:ea typeface="Times New Roman"/>
                <a:cs typeface="Times New Roman"/>
                <a:sym typeface="Times New Roman"/>
              </a:defRPr>
            </a:pPr>
            <a:r>
              <a:t>Consider a single turn PQ of the current carrying coil.</a:t>
            </a:r>
          </a:p>
          <a:p>
            <a:pPr marL="332263" indent="-257143" defTabSz="832103">
              <a:spcBef>
                <a:spcPts val="500"/>
              </a:spcBef>
              <a:buClr>
                <a:srgbClr val="3891A7"/>
              </a:buClr>
              <a:buSzPct val="80000"/>
              <a:buFont typeface="Wingdings 2"/>
              <a:buChar char="●"/>
              <a:defRPr sz="2800">
                <a:latin typeface="Times New Roman"/>
                <a:ea typeface="Times New Roman"/>
                <a:cs typeface="Times New Roman"/>
                <a:sym typeface="Times New Roman"/>
              </a:defRPr>
            </a:pPr>
            <a:r>
              <a:t>The outward current in P set up a counterclockwise magnetic field.  </a:t>
            </a:r>
          </a:p>
          <a:p>
            <a:pPr marL="332263" indent="-257143" defTabSz="832103">
              <a:spcBef>
                <a:spcPts val="500"/>
              </a:spcBef>
              <a:buClr>
                <a:srgbClr val="3891A7"/>
              </a:buClr>
              <a:buSzPct val="80000"/>
              <a:buFont typeface="Wingdings 2"/>
              <a:buChar char="●"/>
              <a:defRPr sz="2800">
                <a:latin typeface="Times New Roman"/>
                <a:ea typeface="Times New Roman"/>
                <a:cs typeface="Times New Roman"/>
                <a:sym typeface="Times New Roman"/>
              </a:defRPr>
            </a:pPr>
            <a:r>
              <a:t>Thus, the field on the lower side is strengthened and on upper side weakened.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6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p:cNvSpPr>
          <p:nvPr>
            <p:ph type="title" idx="4294967295"/>
          </p:nvPr>
        </p:nvSpPr>
        <p:spPr>
          <a:xfrm>
            <a:off x="1435100" y="274637"/>
            <a:ext cx="7499350" cy="1143001"/>
          </a:xfrm>
          <a:prstGeom prst="rect">
            <a:avLst/>
          </a:prstGeom>
        </p:spPr>
        <p:txBody>
          <a:bodyPr/>
          <a:lstStyle/>
          <a:p>
            <a:pPr>
              <a:defRPr sz="3400" b="1">
                <a:solidFill>
                  <a:srgbClr val="572314"/>
                </a:solidFill>
                <a:effectLst>
                  <a:outerShdw blurRad="12700" dist="25400" dir="2700000" rotWithShape="0">
                    <a:srgbClr val="000000"/>
                  </a:outerShdw>
                </a:effectLst>
                <a:latin typeface="Gill Sans MT"/>
                <a:ea typeface="Gill Sans MT"/>
                <a:cs typeface="Gill Sans MT"/>
                <a:sym typeface="Gill Sans MT"/>
              </a:defRPr>
            </a:pPr>
            <a:r>
              <a:t>How the Deflection Torque is Produced</a:t>
            </a:r>
            <a:r>
              <a:rPr b="0"/>
              <a:t> </a:t>
            </a:r>
          </a:p>
        </p:txBody>
      </p:sp>
      <p:pic>
        <p:nvPicPr>
          <p:cNvPr id="467" name="image30.png"/>
          <p:cNvPicPr>
            <a:picLocks noChangeAspect="1"/>
          </p:cNvPicPr>
          <p:nvPr/>
        </p:nvPicPr>
        <p:blipFill>
          <a:blip r:embed="rId2">
            <a:extLst/>
          </a:blip>
          <a:stretch>
            <a:fillRect/>
          </a:stretch>
        </p:blipFill>
        <p:spPr>
          <a:xfrm>
            <a:off x="2593523" y="4112716"/>
            <a:ext cx="5182504" cy="2840096"/>
          </a:xfrm>
          <a:prstGeom prst="rect">
            <a:avLst/>
          </a:prstGeom>
          <a:ln w="12700">
            <a:miter lim="400000"/>
          </a:ln>
        </p:spPr>
      </p:pic>
      <p:sp>
        <p:nvSpPr>
          <p:cNvPr id="468" name="Shape 468"/>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52</a:t>
            </a:fld>
            <a:endParaRPr/>
          </a:p>
        </p:txBody>
      </p:sp>
      <p:sp>
        <p:nvSpPr>
          <p:cNvPr id="469" name="Shape 469"/>
          <p:cNvSpPr>
            <a:spLocks noGrp="1"/>
          </p:cNvSpPr>
          <p:nvPr>
            <p:ph type="body" sz="half" idx="4294967295"/>
          </p:nvPr>
        </p:nvSpPr>
        <p:spPr>
          <a:xfrm>
            <a:off x="457200" y="1346200"/>
            <a:ext cx="8229600" cy="2396629"/>
          </a:xfrm>
          <a:prstGeom prst="rect">
            <a:avLst/>
          </a:prstGeom>
        </p:spPr>
        <p:txBody>
          <a:bodyPr/>
          <a:lstStyle/>
          <a:p>
            <a:pPr marL="365125" indent="-282575">
              <a:spcBef>
                <a:spcPts val="600"/>
              </a:spcBef>
              <a:buClr>
                <a:srgbClr val="3891A7"/>
              </a:buClr>
              <a:buSzPct val="80000"/>
              <a:buFont typeface="Wingdings 2"/>
              <a:buChar char="●"/>
              <a:defRPr sz="2800">
                <a:latin typeface="Times New Roman"/>
                <a:ea typeface="Times New Roman"/>
                <a:cs typeface="Times New Roman"/>
                <a:sym typeface="Times New Roman"/>
              </a:defRPr>
            </a:pPr>
            <a:r>
              <a:t>The inward current in Q, on the other hand, strengthens the field on the upper side while weakens it on the lower side.</a:t>
            </a:r>
          </a:p>
          <a:p>
            <a:pPr marL="365125" indent="-282575">
              <a:spcBef>
                <a:spcPts val="600"/>
              </a:spcBef>
              <a:buClr>
                <a:srgbClr val="3891A7"/>
              </a:buClr>
              <a:buSzPct val="80000"/>
              <a:buFont typeface="Wingdings 2"/>
              <a:buChar char="●"/>
              <a:defRPr sz="2800">
                <a:latin typeface="Times New Roman"/>
                <a:ea typeface="Times New Roman"/>
                <a:cs typeface="Times New Roman"/>
                <a:sym typeface="Times New Roman"/>
              </a:defRPr>
            </a:pPr>
            <a:r>
              <a:t>The coil experience </a:t>
            </a:r>
            <a:r>
              <a:rPr i="1">
                <a:solidFill>
                  <a:srgbClr val="FEB80A"/>
                </a:solidFill>
              </a:rPr>
              <a:t>forces </a:t>
            </a:r>
            <a:r>
              <a:rPr i="1"/>
              <a:t>F-F</a:t>
            </a:r>
            <a:r>
              <a:t>.</a:t>
            </a:r>
          </a:p>
          <a:p>
            <a:pPr marL="365125" indent="-282575">
              <a:spcBef>
                <a:spcPts val="600"/>
              </a:spcBef>
              <a:buClr>
                <a:srgbClr val="3891A7"/>
              </a:buClr>
              <a:buSzPct val="80000"/>
              <a:buFont typeface="Wingdings 2"/>
              <a:buChar char="●"/>
              <a:defRPr sz="2800">
                <a:latin typeface="Times New Roman"/>
                <a:ea typeface="Times New Roman"/>
                <a:cs typeface="Times New Roman"/>
                <a:sym typeface="Times New Roman"/>
              </a:defRPr>
            </a:pPr>
            <a:r>
              <a:t>If </a:t>
            </a:r>
            <a:r>
              <a:rPr i="1"/>
              <a:t>d</a:t>
            </a:r>
            <a:r>
              <a:t> is the width of the coil </a:t>
            </a:r>
          </a:p>
        </p:txBody>
      </p:sp>
      <p:pic>
        <p:nvPicPr>
          <p:cNvPr id="470" name="image31.png"/>
          <p:cNvPicPr>
            <a:picLocks noChangeAspect="1"/>
          </p:cNvPicPr>
          <p:nvPr/>
        </p:nvPicPr>
        <p:blipFill>
          <a:blip r:embed="rId3">
            <a:extLst/>
          </a:blip>
          <a:stretch>
            <a:fillRect/>
          </a:stretch>
        </p:blipFill>
        <p:spPr>
          <a:xfrm>
            <a:off x="4305300" y="3594100"/>
            <a:ext cx="4724400" cy="4857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6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1"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idx="4294967295"/>
          </p:nvPr>
        </p:nvSpPr>
        <p:spPr>
          <a:xfrm>
            <a:off x="1431925" y="360362"/>
            <a:ext cx="7407275" cy="4148138"/>
          </a:xfrm>
          <a:prstGeom prst="rect">
            <a:avLst/>
          </a:prstGeom>
        </p:spPr>
        <p:txBody>
          <a:bodyPr anchor="b"/>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INSTRUMENT RANGE EXTENSION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idx="4294967295"/>
          </p:nvPr>
        </p:nvSpPr>
        <p:spPr>
          <a:xfrm>
            <a:off x="457200" y="277811"/>
            <a:ext cx="8229600" cy="712790"/>
          </a:xfrm>
          <a:prstGeom prst="rect">
            <a:avLst/>
          </a:prstGeom>
        </p:spPr>
        <p:txBody>
          <a:bodyPr/>
          <a:lstStyle>
            <a:lvl1pPr>
              <a:defRPr sz="3800" b="1">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AMMETERS  AND  VOLTMETERS</a:t>
            </a:r>
          </a:p>
        </p:txBody>
      </p:sp>
      <p:sp>
        <p:nvSpPr>
          <p:cNvPr id="531" name="Shape 531"/>
          <p:cNvSpPr>
            <a:spLocks noGrp="1"/>
          </p:cNvSpPr>
          <p:nvPr>
            <p:ph type="body" idx="4294967295"/>
          </p:nvPr>
        </p:nvSpPr>
        <p:spPr>
          <a:xfrm>
            <a:off x="457200" y="1066800"/>
            <a:ext cx="8382000" cy="5334000"/>
          </a:xfrm>
          <a:prstGeom prst="rect">
            <a:avLst/>
          </a:prstGeom>
        </p:spPr>
        <p:txBody>
          <a:bodyPr/>
          <a:lstStyle/>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r>
              <a:t>Consider a d’Arsonval movement having </a:t>
            </a:r>
            <a:r>
              <a:rPr b="1" i="1">
                <a:solidFill>
                  <a:srgbClr val="0066CC"/>
                </a:solidFill>
              </a:rPr>
              <a:t>current sensitivity</a:t>
            </a:r>
            <a:r>
              <a:rPr b="1" i="1"/>
              <a:t> </a:t>
            </a:r>
            <a:r>
              <a:t>(</a:t>
            </a:r>
            <a:r>
              <a:rPr>
                <a:solidFill>
                  <a:srgbClr val="0066CC"/>
                </a:solidFill>
              </a:rPr>
              <a:t>CS</a:t>
            </a:r>
            <a:r>
              <a:t>) of 0.1 mA and internal resistance (</a:t>
            </a:r>
            <a:r>
              <a:rPr i="1"/>
              <a:t>R</a:t>
            </a:r>
            <a:r>
              <a:rPr baseline="-25000"/>
              <a:t>m</a:t>
            </a:r>
            <a:r>
              <a:t>) of 500 Ω.  </a:t>
            </a:r>
          </a:p>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r>
              <a:t>The </a:t>
            </a:r>
            <a:r>
              <a:rPr b="1" i="1">
                <a:solidFill>
                  <a:srgbClr val="0066CC"/>
                </a:solidFill>
              </a:rPr>
              <a:t>full-scale deflection current</a:t>
            </a:r>
            <a:r>
              <a:rPr>
                <a:solidFill>
                  <a:srgbClr val="0066CC"/>
                </a:solidFill>
              </a:rPr>
              <a:t>,</a:t>
            </a:r>
            <a:r>
              <a:t> </a:t>
            </a:r>
            <a:r>
              <a:rPr i="1"/>
              <a:t>I</a:t>
            </a:r>
            <a:r>
              <a:rPr baseline="-25000"/>
              <a:t>m</a:t>
            </a:r>
            <a:r>
              <a:t>, for this instrument is 0.1 mA.  </a:t>
            </a:r>
          </a:p>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r>
              <a:t>When full-scale current flows, the voltage across its terminals is given as </a:t>
            </a:r>
          </a:p>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endParaRPr/>
          </a:p>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r>
              <a:t>So, it can serve either as </a:t>
            </a:r>
            <a:r>
              <a:rPr>
                <a:solidFill>
                  <a:srgbClr val="4F271C"/>
                </a:solidFill>
              </a:rPr>
              <a:t>an ammeter of range 0 - 0.1 mA</a:t>
            </a:r>
            <a:r>
              <a:t>, or as </a:t>
            </a:r>
            <a:r>
              <a:rPr>
                <a:solidFill>
                  <a:srgbClr val="4F271C"/>
                </a:solidFill>
              </a:rPr>
              <a:t>a voltmeter of range 0 - 50 mV</a:t>
            </a:r>
            <a:r>
              <a:t>. </a:t>
            </a:r>
          </a:p>
          <a:p>
            <a:pPr marL="365125" indent="-282575">
              <a:lnSpc>
                <a:spcPct val="90000"/>
              </a:lnSpc>
              <a:spcBef>
                <a:spcPts val="600"/>
              </a:spcBef>
              <a:buClr>
                <a:srgbClr val="3891A7"/>
              </a:buClr>
              <a:buSzPct val="80000"/>
              <a:buFont typeface="Wingdings 2"/>
              <a:buChar char="●"/>
              <a:defRPr sz="2800">
                <a:latin typeface="Times New Roman"/>
                <a:ea typeface="Times New Roman"/>
                <a:cs typeface="Times New Roman"/>
                <a:sym typeface="Times New Roman"/>
              </a:defRPr>
            </a:pPr>
            <a:r>
              <a:t>We need </a:t>
            </a:r>
            <a:r>
              <a:rPr>
                <a:solidFill>
                  <a:srgbClr val="0066CC"/>
                </a:solidFill>
              </a:rPr>
              <a:t>to extend the range</a:t>
            </a:r>
            <a:r>
              <a:t> of the meter, by providing a suitable additional circuitry. </a:t>
            </a:r>
          </a:p>
        </p:txBody>
      </p:sp>
      <p:sp>
        <p:nvSpPr>
          <p:cNvPr id="532" name="Shape 532"/>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54</a:t>
            </a:fld>
            <a:endParaRPr/>
          </a:p>
        </p:txBody>
      </p:sp>
      <p:pic>
        <p:nvPicPr>
          <p:cNvPr id="533" name="image41.png"/>
          <p:cNvPicPr>
            <a:picLocks noChangeAspect="1"/>
          </p:cNvPicPr>
          <p:nvPr/>
        </p:nvPicPr>
        <p:blipFill>
          <a:blip r:embed="rId2">
            <a:extLst/>
          </a:blip>
          <a:stretch>
            <a:fillRect/>
          </a:stretch>
        </p:blipFill>
        <p:spPr>
          <a:xfrm>
            <a:off x="1752600" y="4038600"/>
            <a:ext cx="5486400" cy="446088"/>
          </a:xfrm>
          <a:prstGeom prst="rect">
            <a:avLst/>
          </a:prstGeom>
          <a:ln w="12700">
            <a:miter lim="400000"/>
          </a:ln>
        </p:spPr>
      </p:pic>
      <p:grpSp>
        <p:nvGrpSpPr>
          <p:cNvPr id="536" name="Group 536"/>
          <p:cNvGrpSpPr/>
          <p:nvPr/>
        </p:nvGrpSpPr>
        <p:grpSpPr>
          <a:xfrm>
            <a:off x="6324600" y="6461125"/>
            <a:ext cx="2057400" cy="396239"/>
            <a:chOff x="0" y="0"/>
            <a:chExt cx="2057400" cy="396237"/>
          </a:xfrm>
        </p:grpSpPr>
        <p:sp>
          <p:nvSpPr>
            <p:cNvPr id="534" name="Shape 534"/>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35" name="Shape 535"/>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idx="4294967295"/>
          </p:nvPr>
        </p:nvSpPr>
        <p:spPr>
          <a:xfrm>
            <a:off x="76199" y="228600"/>
            <a:ext cx="8510590" cy="914400"/>
          </a:xfrm>
          <a:prstGeom prst="rect">
            <a:avLst/>
          </a:prstGeom>
        </p:spPr>
        <p:txBody>
          <a:bodyPr lIns="44450" tIns="44450" rIns="44450" bIns="44450"/>
          <a:lstStyle>
            <a:lvl1pPr defTabSz="905255">
              <a:lnSpc>
                <a:spcPct val="90000"/>
              </a:lnSpc>
              <a:defRPr sz="5600" b="1">
                <a:solidFill>
                  <a:srgbClr val="572314"/>
                </a:solidFill>
                <a:effectLst>
                  <a:outerShdw blurRad="12700" dist="37719" dir="2700000" rotWithShape="0">
                    <a:srgbClr val="000000"/>
                  </a:outerShdw>
                </a:effectLst>
                <a:latin typeface="Gill Sans MT"/>
                <a:ea typeface="Gill Sans MT"/>
                <a:cs typeface="Gill Sans MT"/>
                <a:sym typeface="Gill Sans MT"/>
              </a:defRPr>
            </a:lvl1pPr>
          </a:lstStyle>
          <a:p>
            <a:r>
              <a:t>Ammeters</a:t>
            </a:r>
          </a:p>
        </p:txBody>
      </p:sp>
      <p:sp>
        <p:nvSpPr>
          <p:cNvPr id="539" name="Shape 539"/>
          <p:cNvSpPr>
            <a:spLocks noGrp="1"/>
          </p:cNvSpPr>
          <p:nvPr>
            <p:ph type="body" sz="half" idx="4294967295"/>
          </p:nvPr>
        </p:nvSpPr>
        <p:spPr>
          <a:xfrm>
            <a:off x="387350" y="1143000"/>
            <a:ext cx="8562975" cy="2724150"/>
          </a:xfrm>
          <a:prstGeom prst="rect">
            <a:avLst/>
          </a:prstGeom>
        </p:spPr>
        <p:txBody>
          <a:bodyPr lIns="44450" tIns="44450" rIns="44450" bIns="44450"/>
          <a:lstStyle/>
          <a:p>
            <a:pPr marL="285750" indent="-285750">
              <a:lnSpc>
                <a:spcPct val="80000"/>
              </a:lnSpc>
              <a:spcBef>
                <a:spcPts val="600"/>
              </a:spcBef>
              <a:buClr>
                <a:srgbClr val="3891A7"/>
              </a:buClr>
              <a:buSzPct val="80000"/>
              <a:buFont typeface="Wingdings 2"/>
              <a:buChar char="●"/>
              <a:defRPr sz="3200">
                <a:latin typeface="Gill Sans MT"/>
                <a:ea typeface="Gill Sans MT"/>
                <a:cs typeface="Gill Sans MT"/>
                <a:sym typeface="Gill Sans MT"/>
              </a:defRPr>
            </a:pPr>
            <a:r>
              <a:t>Connected in series in circuits.</a:t>
            </a:r>
            <a:endParaRPr b="1"/>
          </a:p>
          <a:p>
            <a:pPr marL="285750" indent="-285750">
              <a:lnSpc>
                <a:spcPct val="80000"/>
              </a:lnSpc>
              <a:spcBef>
                <a:spcPts val="600"/>
              </a:spcBef>
              <a:buClr>
                <a:srgbClr val="3891A7"/>
              </a:buClr>
              <a:buSzPct val="80000"/>
              <a:buFont typeface="Wingdings 2"/>
              <a:buChar char="●"/>
              <a:defRPr sz="3200">
                <a:latin typeface="Gill Sans MT"/>
                <a:ea typeface="Gill Sans MT"/>
                <a:cs typeface="Gill Sans MT"/>
                <a:sym typeface="Gill Sans MT"/>
              </a:defRPr>
            </a:pPr>
            <a:r>
              <a:t>Low impedance (resistance) so as not to affect the circuit.</a:t>
            </a:r>
          </a:p>
          <a:p>
            <a:pPr marL="285750" indent="-285750">
              <a:lnSpc>
                <a:spcPct val="80000"/>
              </a:lnSpc>
              <a:spcBef>
                <a:spcPts val="600"/>
              </a:spcBef>
              <a:buClr>
                <a:srgbClr val="3891A7"/>
              </a:buClr>
              <a:buSzPct val="80000"/>
              <a:buFont typeface="Wingdings 2"/>
              <a:buChar char="●"/>
              <a:defRPr sz="3200">
                <a:latin typeface="Gill Sans MT"/>
                <a:ea typeface="Gill Sans MT"/>
                <a:cs typeface="Gill Sans MT"/>
                <a:sym typeface="Gill Sans MT"/>
              </a:defRPr>
            </a:pPr>
            <a:r>
              <a:t>Constructed by adding a </a:t>
            </a:r>
            <a:r>
              <a:rPr b="1"/>
              <a:t>low</a:t>
            </a:r>
            <a:r>
              <a:t> resistance (or </a:t>
            </a:r>
            <a:r>
              <a:rPr>
                <a:solidFill>
                  <a:srgbClr val="33CC33"/>
                </a:solidFill>
              </a:rPr>
              <a:t>shunt</a:t>
            </a:r>
            <a:r>
              <a:t> or </a:t>
            </a:r>
            <a:r>
              <a:rPr>
                <a:solidFill>
                  <a:srgbClr val="33CC33"/>
                </a:solidFill>
              </a:rPr>
              <a:t>bypass</a:t>
            </a:r>
            <a:r>
              <a:t> resistor) in parallel with the  meter.</a:t>
            </a:r>
          </a:p>
        </p:txBody>
      </p:sp>
      <p:sp>
        <p:nvSpPr>
          <p:cNvPr id="540" name="Shape 540"/>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55</a:t>
            </a:fld>
            <a:endParaRPr/>
          </a:p>
        </p:txBody>
      </p:sp>
      <p:grpSp>
        <p:nvGrpSpPr>
          <p:cNvPr id="591" name="Group 591"/>
          <p:cNvGrpSpPr/>
          <p:nvPr/>
        </p:nvGrpSpPr>
        <p:grpSpPr>
          <a:xfrm>
            <a:off x="914400" y="3657600"/>
            <a:ext cx="6781801" cy="2425702"/>
            <a:chOff x="0" y="0"/>
            <a:chExt cx="6781800" cy="2425700"/>
          </a:xfrm>
        </p:grpSpPr>
        <p:sp>
          <p:nvSpPr>
            <p:cNvPr id="541" name="Shape 541"/>
            <p:cNvSpPr/>
            <p:nvPr/>
          </p:nvSpPr>
          <p:spPr>
            <a:xfrm>
              <a:off x="2439541" y="0"/>
              <a:ext cx="3436962" cy="2425702"/>
            </a:xfrm>
            <a:prstGeom prst="rect">
              <a:avLst/>
            </a:prstGeom>
            <a:solidFill>
              <a:srgbClr val="E7DEC9"/>
            </a:solidFill>
            <a:ln w="127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42" name="Shape 542"/>
            <p:cNvSpPr/>
            <p:nvPr/>
          </p:nvSpPr>
          <p:spPr>
            <a:xfrm>
              <a:off x="3687901" y="127000"/>
              <a:ext cx="1114949" cy="1111251"/>
            </a:xfrm>
            <a:prstGeom prst="ellipse">
              <a:avLst/>
            </a:prstGeom>
            <a:noFill/>
            <a:ln w="508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43" name="Shape 543"/>
            <p:cNvSpPr/>
            <p:nvPr/>
          </p:nvSpPr>
          <p:spPr>
            <a:xfrm>
              <a:off x="2819132" y="682625"/>
              <a:ext cx="849712"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44" name="Shape 544"/>
            <p:cNvSpPr/>
            <p:nvPr/>
          </p:nvSpPr>
          <p:spPr>
            <a:xfrm>
              <a:off x="1499301" y="2130425"/>
              <a:ext cx="1307127"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45" name="Shape 545"/>
            <p:cNvSpPr/>
            <p:nvPr/>
          </p:nvSpPr>
          <p:spPr>
            <a:xfrm>
              <a:off x="4856848" y="673100"/>
              <a:ext cx="562241"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grpSp>
          <p:nvGrpSpPr>
            <p:cNvPr id="585" name="Group 585"/>
            <p:cNvGrpSpPr/>
            <p:nvPr/>
          </p:nvGrpSpPr>
          <p:grpSpPr>
            <a:xfrm>
              <a:off x="2820720" y="1600200"/>
              <a:ext cx="2625370" cy="539751"/>
              <a:chOff x="0" y="0"/>
              <a:chExt cx="2625368" cy="539750"/>
            </a:xfrm>
          </p:grpSpPr>
          <p:sp>
            <p:nvSpPr>
              <p:cNvPr id="546" name="Shape 546"/>
              <p:cNvSpPr/>
              <p:nvPr/>
            </p:nvSpPr>
            <p:spPr>
              <a:xfrm>
                <a:off x="2112314" y="266700"/>
                <a:ext cx="513055"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47" name="Shape 547"/>
              <p:cNvSpPr/>
              <p:nvPr/>
            </p:nvSpPr>
            <p:spPr>
              <a:xfrm>
                <a:off x="1996510" y="6350"/>
                <a:ext cx="146589" cy="522288"/>
              </a:xfrm>
              <a:prstGeom prst="ellipse">
                <a:avLst/>
              </a:prstGeom>
              <a:solidFill>
                <a:srgbClr val="714400"/>
              </a:solidFill>
              <a:ln w="12700"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48" name="Shape 548"/>
              <p:cNvSpPr/>
              <p:nvPr/>
            </p:nvSpPr>
            <p:spPr>
              <a:xfrm>
                <a:off x="1841129" y="0"/>
                <a:ext cx="231608" cy="525463"/>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nvGrpSpPr>
              <p:cNvPr id="552" name="Group 552"/>
              <p:cNvGrpSpPr/>
              <p:nvPr/>
            </p:nvGrpSpPr>
            <p:grpSpPr>
              <a:xfrm>
                <a:off x="1731188" y="-1"/>
                <a:ext cx="244802" cy="539751"/>
                <a:chOff x="-1" y="0"/>
                <a:chExt cx="244801" cy="539750"/>
              </a:xfrm>
            </p:grpSpPr>
            <p:sp>
              <p:nvSpPr>
                <p:cNvPr id="549" name="Shape 549"/>
                <p:cNvSpPr/>
                <p:nvPr/>
              </p:nvSpPr>
              <p:spPr>
                <a:xfrm>
                  <a:off x="85020" y="0"/>
                  <a:ext cx="159781" cy="534988"/>
                </a:xfrm>
                <a:prstGeom prst="ellipse">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0" name="Shape 550"/>
                <p:cNvSpPr/>
                <p:nvPr/>
              </p:nvSpPr>
              <p:spPr>
                <a:xfrm>
                  <a:off x="85020" y="-1"/>
                  <a:ext cx="83556" cy="539751"/>
                </a:xfrm>
                <a:prstGeom prst="rect">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1" name="Shape 551"/>
                <p:cNvSpPr/>
                <p:nvPr/>
              </p:nvSpPr>
              <p:spPr>
                <a:xfrm>
                  <a:off x="-2" y="0"/>
                  <a:ext cx="161250" cy="534988"/>
                </a:xfrm>
                <a:prstGeom prst="ellipse">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56" name="Group 556"/>
              <p:cNvGrpSpPr/>
              <p:nvPr/>
            </p:nvGrpSpPr>
            <p:grpSpPr>
              <a:xfrm>
                <a:off x="1640305" y="-1"/>
                <a:ext cx="243338" cy="539751"/>
                <a:chOff x="0" y="0"/>
                <a:chExt cx="243336" cy="539750"/>
              </a:xfrm>
            </p:grpSpPr>
            <p:sp>
              <p:nvSpPr>
                <p:cNvPr id="553" name="Shape 553"/>
                <p:cNvSpPr/>
                <p:nvPr/>
              </p:nvSpPr>
              <p:spPr>
                <a:xfrm>
                  <a:off x="83554" y="0"/>
                  <a:ext cx="159783"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4" name="Shape 554"/>
                <p:cNvSpPr/>
                <p:nvPr/>
              </p:nvSpPr>
              <p:spPr>
                <a:xfrm>
                  <a:off x="83554" y="-1"/>
                  <a:ext cx="83556"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5" name="Shape 555"/>
                <p:cNvSpPr/>
                <p:nvPr/>
              </p:nvSpPr>
              <p:spPr>
                <a:xfrm>
                  <a:off x="0" y="0"/>
                  <a:ext cx="159783"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60" name="Group 560"/>
              <p:cNvGrpSpPr/>
              <p:nvPr/>
            </p:nvGrpSpPr>
            <p:grpSpPr>
              <a:xfrm>
                <a:off x="1542092" y="-1"/>
                <a:ext cx="244804" cy="539751"/>
                <a:chOff x="0" y="0"/>
                <a:chExt cx="244802" cy="539750"/>
              </a:xfrm>
            </p:grpSpPr>
            <p:sp>
              <p:nvSpPr>
                <p:cNvPr id="557" name="Shape 557"/>
                <p:cNvSpPr/>
                <p:nvPr/>
              </p:nvSpPr>
              <p:spPr>
                <a:xfrm>
                  <a:off x="83554" y="0"/>
                  <a:ext cx="161249" cy="534988"/>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8" name="Shape 558"/>
                <p:cNvSpPr/>
                <p:nvPr/>
              </p:nvSpPr>
              <p:spPr>
                <a:xfrm>
                  <a:off x="83554" y="-1"/>
                  <a:ext cx="83556" cy="539751"/>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59" name="Shape 559"/>
                <p:cNvSpPr/>
                <p:nvPr/>
              </p:nvSpPr>
              <p:spPr>
                <a:xfrm>
                  <a:off x="-1" y="0"/>
                  <a:ext cx="159783" cy="534988"/>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64" name="Group 564"/>
              <p:cNvGrpSpPr/>
              <p:nvPr/>
            </p:nvGrpSpPr>
            <p:grpSpPr>
              <a:xfrm>
                <a:off x="1460003" y="-1"/>
                <a:ext cx="243337" cy="539751"/>
                <a:chOff x="0" y="0"/>
                <a:chExt cx="243336" cy="539750"/>
              </a:xfrm>
            </p:grpSpPr>
            <p:sp>
              <p:nvSpPr>
                <p:cNvPr id="561" name="Shape 561"/>
                <p:cNvSpPr/>
                <p:nvPr/>
              </p:nvSpPr>
              <p:spPr>
                <a:xfrm>
                  <a:off x="85020" y="0"/>
                  <a:ext cx="158317"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62" name="Shape 562"/>
                <p:cNvSpPr/>
                <p:nvPr/>
              </p:nvSpPr>
              <p:spPr>
                <a:xfrm>
                  <a:off x="85020" y="-1"/>
                  <a:ext cx="82090"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63" name="Shape 563"/>
                <p:cNvSpPr/>
                <p:nvPr/>
              </p:nvSpPr>
              <p:spPr>
                <a:xfrm>
                  <a:off x="0" y="0"/>
                  <a:ext cx="159783"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68" name="Group 568"/>
              <p:cNvGrpSpPr/>
              <p:nvPr/>
            </p:nvGrpSpPr>
            <p:grpSpPr>
              <a:xfrm>
                <a:off x="1332472" y="-1"/>
                <a:ext cx="243338" cy="539751"/>
                <a:chOff x="0" y="0"/>
                <a:chExt cx="243337" cy="539750"/>
              </a:xfrm>
            </p:grpSpPr>
            <p:sp>
              <p:nvSpPr>
                <p:cNvPr id="565" name="Shape 565"/>
                <p:cNvSpPr/>
                <p:nvPr/>
              </p:nvSpPr>
              <p:spPr>
                <a:xfrm>
                  <a:off x="85020" y="0"/>
                  <a:ext cx="158317"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66" name="Shape 566"/>
                <p:cNvSpPr/>
                <p:nvPr/>
              </p:nvSpPr>
              <p:spPr>
                <a:xfrm>
                  <a:off x="85020" y="-1"/>
                  <a:ext cx="82090"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67" name="Shape 567"/>
                <p:cNvSpPr/>
                <p:nvPr/>
              </p:nvSpPr>
              <p:spPr>
                <a:xfrm>
                  <a:off x="-1" y="0"/>
                  <a:ext cx="161249"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72" name="Group 572"/>
              <p:cNvGrpSpPr/>
              <p:nvPr/>
            </p:nvGrpSpPr>
            <p:grpSpPr>
              <a:xfrm>
                <a:off x="1174159" y="-1"/>
                <a:ext cx="243337" cy="539751"/>
                <a:chOff x="0" y="0"/>
                <a:chExt cx="243336" cy="539750"/>
              </a:xfrm>
            </p:grpSpPr>
            <p:sp>
              <p:nvSpPr>
                <p:cNvPr id="569" name="Shape 569"/>
                <p:cNvSpPr/>
                <p:nvPr/>
              </p:nvSpPr>
              <p:spPr>
                <a:xfrm>
                  <a:off x="83554" y="0"/>
                  <a:ext cx="159783"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0" name="Shape 570"/>
                <p:cNvSpPr/>
                <p:nvPr/>
              </p:nvSpPr>
              <p:spPr>
                <a:xfrm>
                  <a:off x="83554" y="-1"/>
                  <a:ext cx="83556"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1" name="Shape 571"/>
                <p:cNvSpPr/>
                <p:nvPr/>
              </p:nvSpPr>
              <p:spPr>
                <a:xfrm>
                  <a:off x="0" y="0"/>
                  <a:ext cx="159783" cy="534988"/>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576" name="Group 576"/>
              <p:cNvGrpSpPr/>
              <p:nvPr/>
            </p:nvGrpSpPr>
            <p:grpSpPr>
              <a:xfrm>
                <a:off x="1127250" y="-1"/>
                <a:ext cx="214020" cy="525465"/>
                <a:chOff x="-1" y="0"/>
                <a:chExt cx="214018" cy="525464"/>
              </a:xfrm>
            </p:grpSpPr>
            <p:sp>
              <p:nvSpPr>
                <p:cNvPr id="573" name="Shape 573"/>
                <p:cNvSpPr/>
                <p:nvPr/>
              </p:nvSpPr>
              <p:spPr>
                <a:xfrm>
                  <a:off x="73293" y="0"/>
                  <a:ext cx="140725" cy="520702"/>
                </a:xfrm>
                <a:prstGeom prst="ellipse">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4" name="Shape 574"/>
                <p:cNvSpPr/>
                <p:nvPr/>
              </p:nvSpPr>
              <p:spPr>
                <a:xfrm>
                  <a:off x="73293" y="-1"/>
                  <a:ext cx="73295" cy="525465"/>
                </a:xfrm>
                <a:prstGeom prst="rect">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5" name="Shape 575"/>
                <p:cNvSpPr/>
                <p:nvPr/>
              </p:nvSpPr>
              <p:spPr>
                <a:xfrm>
                  <a:off x="-2" y="0"/>
                  <a:ext cx="139262" cy="520702"/>
                </a:xfrm>
                <a:prstGeom prst="ellipse">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sp>
            <p:nvSpPr>
              <p:cNvPr id="577" name="Shape 577"/>
              <p:cNvSpPr/>
              <p:nvPr/>
            </p:nvSpPr>
            <p:spPr>
              <a:xfrm>
                <a:off x="1102331" y="0"/>
                <a:ext cx="164179" cy="525465"/>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8" name="Shape 578"/>
              <p:cNvSpPr/>
              <p:nvPr/>
            </p:nvSpPr>
            <p:spPr>
              <a:xfrm>
                <a:off x="433896" y="14287"/>
                <a:ext cx="754923" cy="515939"/>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79" name="Shape 579"/>
              <p:cNvSpPr/>
              <p:nvPr/>
            </p:nvSpPr>
            <p:spPr>
              <a:xfrm>
                <a:off x="363534" y="20637"/>
                <a:ext cx="143657" cy="512765"/>
              </a:xfrm>
              <a:prstGeom prst="ellipse">
                <a:avLst/>
              </a:prstGeom>
              <a:solidFill>
                <a:srgbClr val="714400"/>
              </a:solidFill>
              <a:ln w="12700"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80" name="Shape 580"/>
              <p:cNvSpPr/>
              <p:nvPr/>
            </p:nvSpPr>
            <p:spPr>
              <a:xfrm>
                <a:off x="450020" y="4762"/>
                <a:ext cx="1520107" cy="1"/>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581" name="Shape 581"/>
              <p:cNvSpPr/>
              <p:nvPr/>
            </p:nvSpPr>
            <p:spPr>
              <a:xfrm>
                <a:off x="457350" y="539750"/>
                <a:ext cx="1549423" cy="1"/>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582" name="Shape 582"/>
              <p:cNvSpPr/>
              <p:nvPr/>
            </p:nvSpPr>
            <p:spPr>
              <a:xfrm>
                <a:off x="-1" y="276225"/>
                <a:ext cx="419240"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83" name="Shape 583"/>
              <p:cNvSpPr/>
              <p:nvPr/>
            </p:nvSpPr>
            <p:spPr>
              <a:xfrm>
                <a:off x="1997976" y="4761"/>
                <a:ext cx="73296" cy="3"/>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584" name="Shape 584"/>
              <p:cNvSpPr/>
              <p:nvPr/>
            </p:nvSpPr>
            <p:spPr>
              <a:xfrm>
                <a:off x="1997976" y="539750"/>
                <a:ext cx="73296" cy="1"/>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grpSp>
        <p:sp>
          <p:nvSpPr>
            <p:cNvPr id="586" name="Shape 586"/>
            <p:cNvSpPr/>
            <p:nvPr/>
          </p:nvSpPr>
          <p:spPr>
            <a:xfrm flipH="1">
              <a:off x="2803249" y="700087"/>
              <a:ext cx="2" cy="1414465"/>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87" name="Shape 587"/>
            <p:cNvSpPr/>
            <p:nvPr/>
          </p:nvSpPr>
          <p:spPr>
            <a:xfrm>
              <a:off x="4018256" y="427037"/>
              <a:ext cx="889418" cy="601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a:solidFill>
                    <a:srgbClr val="AA8A14"/>
                  </a:solidFill>
                  <a:latin typeface="Geneva"/>
                  <a:ea typeface="Geneva"/>
                  <a:cs typeface="Geneva"/>
                  <a:sym typeface="Geneva"/>
                </a:defRPr>
              </a:lvl1pPr>
            </a:lstStyle>
            <a:p>
              <a:r>
                <a:t>M</a:t>
              </a:r>
            </a:p>
          </p:txBody>
        </p:sp>
        <p:sp>
          <p:nvSpPr>
            <p:cNvPr id="588" name="Shape 588"/>
            <p:cNvSpPr/>
            <p:nvPr/>
          </p:nvSpPr>
          <p:spPr>
            <a:xfrm>
              <a:off x="0" y="685800"/>
              <a:ext cx="2736545" cy="660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2100"/>
                </a:spcBef>
                <a:defRPr sz="3600">
                  <a:solidFill>
                    <a:srgbClr val="AA8A14"/>
                  </a:solidFill>
                  <a:latin typeface="Geneva"/>
                  <a:ea typeface="Geneva"/>
                  <a:cs typeface="Geneva"/>
                  <a:sym typeface="Geneva"/>
                </a:defRPr>
              </a:lvl1pPr>
            </a:lstStyle>
            <a:p>
              <a:r>
                <a:t>Ammeter</a:t>
              </a:r>
            </a:p>
          </p:txBody>
        </p:sp>
        <p:sp>
          <p:nvSpPr>
            <p:cNvPr id="589" name="Shape 589"/>
            <p:cNvSpPr/>
            <p:nvPr/>
          </p:nvSpPr>
          <p:spPr>
            <a:xfrm>
              <a:off x="5477852" y="681037"/>
              <a:ext cx="2" cy="1452564"/>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590" name="Shape 590"/>
            <p:cNvSpPr/>
            <p:nvPr/>
          </p:nvSpPr>
          <p:spPr>
            <a:xfrm>
              <a:off x="5476263" y="2149475"/>
              <a:ext cx="1305538"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grpSp>
      <p:grpSp>
        <p:nvGrpSpPr>
          <p:cNvPr id="594" name="Group 594"/>
          <p:cNvGrpSpPr/>
          <p:nvPr/>
        </p:nvGrpSpPr>
        <p:grpSpPr>
          <a:xfrm>
            <a:off x="6324600" y="6476999"/>
            <a:ext cx="2057400" cy="396240"/>
            <a:chOff x="0" y="0"/>
            <a:chExt cx="2057400" cy="396238"/>
          </a:xfrm>
        </p:grpSpPr>
        <p:sp>
          <p:nvSpPr>
            <p:cNvPr id="592" name="Shape 592"/>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593" name="Shape 593"/>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title" idx="4294967295"/>
          </p:nvPr>
        </p:nvSpPr>
        <p:spPr>
          <a:xfrm>
            <a:off x="1435100" y="274637"/>
            <a:ext cx="7499350" cy="1143001"/>
          </a:xfrm>
          <a:prstGeom prst="rect">
            <a:avLst/>
          </a:prstGeom>
        </p:spPr>
        <p:txBody>
          <a:bodyPr/>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Ammeters</a:t>
            </a:r>
          </a:p>
        </p:txBody>
      </p:sp>
      <p:pic>
        <p:nvPicPr>
          <p:cNvPr id="597" name="image42.png"/>
          <p:cNvPicPr>
            <a:picLocks noChangeAspect="1"/>
          </p:cNvPicPr>
          <p:nvPr/>
        </p:nvPicPr>
        <p:blipFill>
          <a:blip r:embed="rId2">
            <a:extLst/>
          </a:blip>
          <a:stretch>
            <a:fillRect/>
          </a:stretch>
        </p:blipFill>
        <p:spPr>
          <a:xfrm>
            <a:off x="457200" y="1447800"/>
            <a:ext cx="8229600" cy="4076700"/>
          </a:xfrm>
          <a:prstGeom prst="rect">
            <a:avLst/>
          </a:prstGeom>
          <a:ln w="57150">
            <a:solidFill>
              <a:srgbClr val="0066CC"/>
            </a:solidFill>
            <a:miter/>
          </a:ln>
        </p:spPr>
      </p:pic>
      <p:sp>
        <p:nvSpPr>
          <p:cNvPr id="598" name="Shape 598"/>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56</a:t>
            </a:fld>
            <a:endParaRPr/>
          </a:p>
        </p:txBody>
      </p:sp>
      <p:grpSp>
        <p:nvGrpSpPr>
          <p:cNvPr id="601" name="Group 601"/>
          <p:cNvGrpSpPr/>
          <p:nvPr/>
        </p:nvGrpSpPr>
        <p:grpSpPr>
          <a:xfrm>
            <a:off x="6324600" y="6461125"/>
            <a:ext cx="2057400" cy="396239"/>
            <a:chOff x="0" y="0"/>
            <a:chExt cx="2057400" cy="396237"/>
          </a:xfrm>
        </p:grpSpPr>
        <p:sp>
          <p:nvSpPr>
            <p:cNvPr id="599" name="Shape 599"/>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00" name="Shape 600"/>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57</a:t>
            </a:fld>
            <a:endParaRPr/>
          </a:p>
        </p:txBody>
      </p:sp>
      <p:pic>
        <p:nvPicPr>
          <p:cNvPr id="604" name="image43.png"/>
          <p:cNvPicPr>
            <a:picLocks noChangeAspect="1"/>
          </p:cNvPicPr>
          <p:nvPr/>
        </p:nvPicPr>
        <p:blipFill>
          <a:blip r:embed="rId2">
            <a:extLst/>
          </a:blip>
          <a:srcRect l="5572"/>
          <a:stretch>
            <a:fillRect/>
          </a:stretch>
        </p:blipFill>
        <p:spPr>
          <a:xfrm>
            <a:off x="1609724" y="457200"/>
            <a:ext cx="6391276" cy="4248150"/>
          </a:xfrm>
          <a:prstGeom prst="rect">
            <a:avLst/>
          </a:prstGeom>
          <a:ln w="38100">
            <a:solidFill>
              <a:srgbClr val="0066CC"/>
            </a:solidFill>
          </a:ln>
        </p:spPr>
      </p:pic>
      <p:sp>
        <p:nvSpPr>
          <p:cNvPr id="605" name="Shape 605"/>
          <p:cNvSpPr/>
          <p:nvPr/>
        </p:nvSpPr>
        <p:spPr>
          <a:xfrm>
            <a:off x="381000" y="5043487"/>
            <a:ext cx="8458200" cy="55029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latin typeface="Times New Roman"/>
                <a:ea typeface="Times New Roman"/>
                <a:cs typeface="Times New Roman"/>
                <a:sym typeface="Times New Roman"/>
              </a:defRPr>
            </a:pPr>
            <a:r>
              <a:t>The ratio </a:t>
            </a:r>
            <a:r>
              <a:rPr i="1"/>
              <a:t>I</a:t>
            </a:r>
            <a:r>
              <a:rPr baseline="-25000"/>
              <a:t>fsd</a:t>
            </a:r>
            <a:r>
              <a:t>/</a:t>
            </a:r>
            <a:r>
              <a:rPr i="1"/>
              <a:t>I</a:t>
            </a:r>
            <a:r>
              <a:rPr baseline="-25000"/>
              <a:t>m</a:t>
            </a:r>
            <a:r>
              <a:rPr i="1"/>
              <a:t> </a:t>
            </a:r>
            <a:r>
              <a:t>= </a:t>
            </a:r>
            <a:r>
              <a:rPr i="1"/>
              <a:t>N</a:t>
            </a:r>
            <a:r>
              <a:t> is called the </a:t>
            </a:r>
            <a:r>
              <a:rPr b="1" i="1">
                <a:solidFill>
                  <a:srgbClr val="0066CC"/>
                </a:solidFill>
              </a:rPr>
              <a:t>range-multiplier.</a:t>
            </a:r>
            <a:r>
              <a:rPr>
                <a:solidFill>
                  <a:srgbClr val="0066CC"/>
                </a:solidFill>
              </a:rPr>
              <a:t> </a:t>
            </a:r>
          </a:p>
        </p:txBody>
      </p:sp>
      <p:grpSp>
        <p:nvGrpSpPr>
          <p:cNvPr id="608" name="Group 608"/>
          <p:cNvGrpSpPr/>
          <p:nvPr/>
        </p:nvGrpSpPr>
        <p:grpSpPr>
          <a:xfrm>
            <a:off x="6324600" y="6461125"/>
            <a:ext cx="2057400" cy="396239"/>
            <a:chOff x="0" y="0"/>
            <a:chExt cx="2057400" cy="396237"/>
          </a:xfrm>
        </p:grpSpPr>
        <p:sp>
          <p:nvSpPr>
            <p:cNvPr id="606" name="Shape 606"/>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07" name="Shape 607"/>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58</a:t>
            </a:fld>
            <a:endParaRPr/>
          </a:p>
        </p:txBody>
      </p:sp>
      <p:sp>
        <p:nvSpPr>
          <p:cNvPr id="611" name="Shape 611"/>
          <p:cNvSpPr/>
          <p:nvPr/>
        </p:nvSpPr>
        <p:spPr>
          <a:xfrm>
            <a:off x="304800" y="381000"/>
            <a:ext cx="8534400" cy="8891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600"/>
              </a:spcBef>
              <a:defRPr sz="2800">
                <a:latin typeface="Times New Roman"/>
                <a:ea typeface="Times New Roman"/>
                <a:cs typeface="Times New Roman"/>
                <a:sym typeface="Times New Roman"/>
              </a:defRPr>
            </a:lvl1pPr>
          </a:lstStyle>
          <a:p>
            <a:r>
              <a:t>Since the voltage across the parallel elements must be the same, </a:t>
            </a:r>
          </a:p>
        </p:txBody>
      </p:sp>
      <p:pic>
        <p:nvPicPr>
          <p:cNvPr id="612" name="image44.png"/>
          <p:cNvPicPr>
            <a:picLocks noChangeAspect="1"/>
          </p:cNvPicPr>
          <p:nvPr/>
        </p:nvPicPr>
        <p:blipFill>
          <a:blip r:embed="rId2">
            <a:extLst/>
          </a:blip>
          <a:stretch>
            <a:fillRect/>
          </a:stretch>
        </p:blipFill>
        <p:spPr>
          <a:xfrm>
            <a:off x="2514600" y="1371600"/>
            <a:ext cx="2667000" cy="474663"/>
          </a:xfrm>
          <a:prstGeom prst="rect">
            <a:avLst/>
          </a:prstGeom>
          <a:ln w="12700">
            <a:miter lim="400000"/>
          </a:ln>
        </p:spPr>
      </p:pic>
      <p:pic>
        <p:nvPicPr>
          <p:cNvPr id="613" name="image45.png"/>
          <p:cNvPicPr>
            <a:picLocks noChangeAspect="1"/>
          </p:cNvPicPr>
          <p:nvPr/>
        </p:nvPicPr>
        <p:blipFill>
          <a:blip r:embed="rId3">
            <a:extLst/>
          </a:blip>
          <a:stretch>
            <a:fillRect/>
          </a:stretch>
        </p:blipFill>
        <p:spPr>
          <a:xfrm>
            <a:off x="1143000" y="1905000"/>
            <a:ext cx="3810000" cy="896938"/>
          </a:xfrm>
          <a:prstGeom prst="rect">
            <a:avLst/>
          </a:prstGeom>
          <a:ln w="12700">
            <a:miter lim="400000"/>
          </a:ln>
        </p:spPr>
      </p:pic>
      <p:pic>
        <p:nvPicPr>
          <p:cNvPr id="614" name="image46.png"/>
          <p:cNvPicPr>
            <a:picLocks noChangeAspect="1"/>
          </p:cNvPicPr>
          <p:nvPr/>
        </p:nvPicPr>
        <p:blipFill>
          <a:blip r:embed="rId4">
            <a:extLst/>
          </a:blip>
          <a:stretch>
            <a:fillRect/>
          </a:stretch>
        </p:blipFill>
        <p:spPr>
          <a:xfrm>
            <a:off x="1504950" y="2895600"/>
            <a:ext cx="6800850" cy="933450"/>
          </a:xfrm>
          <a:prstGeom prst="rect">
            <a:avLst/>
          </a:prstGeom>
          <a:ln w="12700">
            <a:miter lim="400000"/>
          </a:ln>
        </p:spPr>
      </p:pic>
      <p:grpSp>
        <p:nvGrpSpPr>
          <p:cNvPr id="617" name="Group 617"/>
          <p:cNvGrpSpPr/>
          <p:nvPr/>
        </p:nvGrpSpPr>
        <p:grpSpPr>
          <a:xfrm>
            <a:off x="6324600" y="6461125"/>
            <a:ext cx="2057400" cy="396239"/>
            <a:chOff x="0" y="0"/>
            <a:chExt cx="2057400" cy="396237"/>
          </a:xfrm>
        </p:grpSpPr>
        <p:sp>
          <p:nvSpPr>
            <p:cNvPr id="615" name="Shape 615"/>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16" name="Shape 616"/>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grpSp>
        <p:nvGrpSpPr>
          <p:cNvPr id="620" name="Group 620"/>
          <p:cNvGrpSpPr/>
          <p:nvPr/>
        </p:nvGrpSpPr>
        <p:grpSpPr>
          <a:xfrm>
            <a:off x="8000998" y="1219199"/>
            <a:ext cx="1143005" cy="685803"/>
            <a:chOff x="0" y="0"/>
            <a:chExt cx="1143003" cy="685802"/>
          </a:xfrm>
        </p:grpSpPr>
        <p:sp>
          <p:nvSpPr>
            <p:cNvPr id="618" name="Shape 618"/>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19" name="Shape 619"/>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title" idx="4294967295"/>
          </p:nvPr>
        </p:nvSpPr>
        <p:spPr>
          <a:xfrm>
            <a:off x="457200" y="274636"/>
            <a:ext cx="8229600" cy="592139"/>
          </a:xfrm>
          <a:prstGeom prst="rect">
            <a:avLst/>
          </a:prstGeom>
        </p:spPr>
        <p:txBody>
          <a:bodyPr lIns="44450" tIns="44450" rIns="44450" bIns="44450"/>
          <a:lstStyle>
            <a:lvl1pPr defTabSz="886967">
              <a:lnSpc>
                <a:spcPct val="90000"/>
              </a:lnSpc>
              <a:defRPr sz="3400">
                <a:solidFill>
                  <a:srgbClr val="FF5050"/>
                </a:solidFill>
                <a:effectLst>
                  <a:outerShdw blurRad="12700" dist="24638" dir="2700000" rotWithShape="0">
                    <a:srgbClr val="000000"/>
                  </a:outerShdw>
                </a:effectLst>
                <a:latin typeface="Gill Sans MT"/>
                <a:ea typeface="Gill Sans MT"/>
                <a:cs typeface="Gill Sans MT"/>
                <a:sym typeface="Gill Sans MT"/>
              </a:defRPr>
            </a:lvl1pPr>
          </a:lstStyle>
          <a:p>
            <a:r>
              <a:t>Ammeter Example</a:t>
            </a:r>
          </a:p>
        </p:txBody>
      </p:sp>
      <p:sp>
        <p:nvSpPr>
          <p:cNvPr id="623" name="Shape 623"/>
          <p:cNvSpPr>
            <a:spLocks noGrp="1"/>
          </p:cNvSpPr>
          <p:nvPr>
            <p:ph type="body" sz="quarter" idx="4294967295"/>
          </p:nvPr>
        </p:nvSpPr>
        <p:spPr>
          <a:xfrm>
            <a:off x="387349" y="1162050"/>
            <a:ext cx="8580440" cy="1200150"/>
          </a:xfrm>
          <a:prstGeom prst="rect">
            <a:avLst/>
          </a:prstGeom>
        </p:spPr>
        <p:txBody>
          <a:bodyPr lIns="44450" tIns="44450" rIns="44450" bIns="44450"/>
          <a:lstStyle/>
          <a:p>
            <a:pPr marL="0" indent="0">
              <a:lnSpc>
                <a:spcPct val="80000"/>
              </a:lnSpc>
              <a:spcBef>
                <a:spcPts val="600"/>
              </a:spcBef>
              <a:buSzTx/>
              <a:buNone/>
              <a:defRPr sz="2800">
                <a:latin typeface="Gill Sans MT"/>
                <a:ea typeface="Gill Sans MT"/>
                <a:cs typeface="Gill Sans MT"/>
                <a:sym typeface="Gill Sans MT"/>
              </a:defRPr>
            </a:pPr>
            <a:r>
              <a:t>An ammeter uses a meter with an internal resistance of 600 </a:t>
            </a:r>
            <a:r>
              <a:rPr>
                <a:latin typeface="Symbol"/>
                <a:ea typeface="Symbol"/>
                <a:cs typeface="Symbol"/>
                <a:sym typeface="Symbol"/>
              </a:rPr>
              <a:t>Ω</a:t>
            </a:r>
            <a:r>
              <a:t> and a rating of 1 mA fsd. How can it be used to measure 20 A fs?</a:t>
            </a:r>
          </a:p>
        </p:txBody>
      </p:sp>
      <p:sp>
        <p:nvSpPr>
          <p:cNvPr id="624" name="Shape 624"/>
          <p:cNvSpPr/>
          <p:nvPr/>
        </p:nvSpPr>
        <p:spPr>
          <a:xfrm>
            <a:off x="6629400" y="2514600"/>
            <a:ext cx="1811339" cy="1473202"/>
          </a:xfrm>
          <a:prstGeom prst="rect">
            <a:avLst/>
          </a:prstGeom>
          <a:solidFill>
            <a:srgbClr val="E7DEC9"/>
          </a:solidFill>
          <a:ln w="12700">
            <a:solidFill>
              <a:srgbClr val="AA8A14"/>
            </a:solidFill>
          </a:ln>
        </p:spPr>
        <p:txBody>
          <a:bodyPr lIns="45718" tIns="45718" rIns="45718" bIns="45718" anchor="ctr"/>
          <a:lstStyle/>
          <a:p>
            <a:pPr>
              <a:defRPr>
                <a:latin typeface="Gill Sans MT"/>
                <a:ea typeface="Gill Sans MT"/>
                <a:cs typeface="Gill Sans MT"/>
                <a:sym typeface="Gill Sans MT"/>
              </a:defRPr>
            </a:pPr>
            <a:endParaRPr/>
          </a:p>
        </p:txBody>
      </p:sp>
      <p:grpSp>
        <p:nvGrpSpPr>
          <p:cNvPr id="634" name="Group 634"/>
          <p:cNvGrpSpPr/>
          <p:nvPr/>
        </p:nvGrpSpPr>
        <p:grpSpPr>
          <a:xfrm>
            <a:off x="6913561" y="3332161"/>
            <a:ext cx="1298578" cy="425454"/>
            <a:chOff x="0" y="0"/>
            <a:chExt cx="1298576" cy="425453"/>
          </a:xfrm>
        </p:grpSpPr>
        <p:sp>
          <p:nvSpPr>
            <p:cNvPr id="625" name="Shape 625"/>
            <p:cNvSpPr/>
            <p:nvPr/>
          </p:nvSpPr>
          <p:spPr>
            <a:xfrm>
              <a:off x="0" y="212725"/>
              <a:ext cx="259423"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26" name="Shape 626"/>
            <p:cNvSpPr/>
            <p:nvPr/>
          </p:nvSpPr>
          <p:spPr>
            <a:xfrm flipV="1">
              <a:off x="307788" y="1587"/>
              <a:ext cx="10262" cy="236539"/>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27" name="Shape 627"/>
            <p:cNvSpPr/>
            <p:nvPr/>
          </p:nvSpPr>
          <p:spPr>
            <a:xfrm>
              <a:off x="366415" y="52387"/>
              <a:ext cx="74750" cy="32385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28" name="Shape 628"/>
            <p:cNvSpPr/>
            <p:nvPr/>
          </p:nvSpPr>
          <p:spPr>
            <a:xfrm flipV="1">
              <a:off x="489530" y="-1"/>
              <a:ext cx="74751" cy="425454"/>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29" name="Shape 629"/>
            <p:cNvSpPr/>
            <p:nvPr/>
          </p:nvSpPr>
          <p:spPr>
            <a:xfrm>
              <a:off x="612645" y="52387"/>
              <a:ext cx="73286" cy="32385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30" name="Shape 630"/>
            <p:cNvSpPr/>
            <p:nvPr/>
          </p:nvSpPr>
          <p:spPr>
            <a:xfrm flipV="1">
              <a:off x="734296" y="-1"/>
              <a:ext cx="74751" cy="425454"/>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31" name="Shape 631"/>
            <p:cNvSpPr/>
            <p:nvPr/>
          </p:nvSpPr>
          <p:spPr>
            <a:xfrm>
              <a:off x="857412" y="52387"/>
              <a:ext cx="74750" cy="32385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32" name="Shape 632"/>
            <p:cNvSpPr/>
            <p:nvPr/>
          </p:nvSpPr>
          <p:spPr>
            <a:xfrm>
              <a:off x="1039154" y="212725"/>
              <a:ext cx="259423"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33" name="Shape 633"/>
            <p:cNvSpPr/>
            <p:nvPr/>
          </p:nvSpPr>
          <p:spPr>
            <a:xfrm flipH="1">
              <a:off x="933626" y="239712"/>
              <a:ext cx="104064" cy="136527"/>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grpSp>
      <p:sp>
        <p:nvSpPr>
          <p:cNvPr id="635" name="Shape 635"/>
          <p:cNvSpPr/>
          <p:nvPr/>
        </p:nvSpPr>
        <p:spPr>
          <a:xfrm>
            <a:off x="228599" y="2514600"/>
            <a:ext cx="6110290" cy="114931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000"/>
              </a:spcBef>
              <a:defRPr>
                <a:latin typeface="Geneva"/>
                <a:ea typeface="Geneva"/>
                <a:cs typeface="Geneva"/>
                <a:sym typeface="Geneva"/>
              </a:defRPr>
            </a:pPr>
            <a:r>
              <a:t>Maximum current through meter is 0.001 A. </a:t>
            </a:r>
          </a:p>
          <a:p>
            <a:pPr>
              <a:spcBef>
                <a:spcPts val="1000"/>
              </a:spcBef>
              <a:defRPr>
                <a:latin typeface="Geneva"/>
                <a:ea typeface="Geneva"/>
                <a:cs typeface="Geneva"/>
                <a:sym typeface="Geneva"/>
              </a:defRPr>
            </a:pPr>
            <a:r>
              <a:t>Therefore, the shunt resistor must take 					19.999 A</a:t>
            </a:r>
          </a:p>
        </p:txBody>
      </p:sp>
      <p:sp>
        <p:nvSpPr>
          <p:cNvPr id="636" name="Shape 636"/>
          <p:cNvSpPr/>
          <p:nvPr/>
        </p:nvSpPr>
        <p:spPr>
          <a:xfrm>
            <a:off x="8324850" y="2611436"/>
            <a:ext cx="658814" cy="45885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a:latin typeface="Geneva"/>
                <a:ea typeface="Geneva"/>
                <a:cs typeface="Geneva"/>
                <a:sym typeface="Geneva"/>
              </a:defRPr>
            </a:pPr>
            <a:r>
              <a:t>R</a:t>
            </a:r>
            <a:r>
              <a:rPr baseline="-25000"/>
              <a:t>M</a:t>
            </a:r>
          </a:p>
        </p:txBody>
      </p:sp>
      <p:sp>
        <p:nvSpPr>
          <p:cNvPr id="637" name="Shape 637"/>
          <p:cNvSpPr/>
          <p:nvPr/>
        </p:nvSpPr>
        <p:spPr>
          <a:xfrm>
            <a:off x="6988175" y="3221036"/>
            <a:ext cx="660400" cy="41059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lvl1pPr>
              <a:spcBef>
                <a:spcPts val="1200"/>
              </a:spcBef>
              <a:defRPr sz="2000">
                <a:latin typeface="Geneva"/>
                <a:ea typeface="Geneva"/>
                <a:cs typeface="Geneva"/>
                <a:sym typeface="Geneva"/>
              </a:defRPr>
            </a:lvl1pPr>
          </a:lstStyle>
          <a:p>
            <a:r>
              <a:t>R</a:t>
            </a:r>
          </a:p>
        </p:txBody>
      </p:sp>
      <p:grpSp>
        <p:nvGrpSpPr>
          <p:cNvPr id="642" name="Group 642"/>
          <p:cNvGrpSpPr/>
          <p:nvPr/>
        </p:nvGrpSpPr>
        <p:grpSpPr>
          <a:xfrm>
            <a:off x="6857999" y="2590800"/>
            <a:ext cx="1366840" cy="670917"/>
            <a:chOff x="0" y="0"/>
            <a:chExt cx="1366838" cy="670916"/>
          </a:xfrm>
        </p:grpSpPr>
        <p:sp>
          <p:nvSpPr>
            <p:cNvPr id="638" name="Shape 638"/>
            <p:cNvSpPr/>
            <p:nvPr/>
          </p:nvSpPr>
          <p:spPr>
            <a:xfrm>
              <a:off x="335843" y="0"/>
              <a:ext cx="696619" cy="628651"/>
            </a:xfrm>
            <a:prstGeom prst="ellipse">
              <a:avLst/>
            </a:prstGeom>
            <a:noFill/>
            <a:ln w="508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39" name="Shape 639"/>
            <p:cNvSpPr/>
            <p:nvPr/>
          </p:nvSpPr>
          <p:spPr>
            <a:xfrm>
              <a:off x="-1" y="303212"/>
              <a:ext cx="275715"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640" name="Shape 640"/>
            <p:cNvSpPr/>
            <p:nvPr/>
          </p:nvSpPr>
          <p:spPr>
            <a:xfrm>
              <a:off x="478099" y="69849"/>
              <a:ext cx="888740" cy="601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a:solidFill>
                    <a:srgbClr val="AA8A14"/>
                  </a:solidFill>
                  <a:latin typeface="Geneva"/>
                  <a:ea typeface="Geneva"/>
                  <a:cs typeface="Geneva"/>
                  <a:sym typeface="Geneva"/>
                </a:defRPr>
              </a:lvl1pPr>
            </a:lstStyle>
            <a:p>
              <a:r>
                <a:t>M</a:t>
              </a:r>
            </a:p>
          </p:txBody>
        </p:sp>
        <p:sp>
          <p:nvSpPr>
            <p:cNvPr id="641" name="Shape 641"/>
            <p:cNvSpPr/>
            <p:nvPr/>
          </p:nvSpPr>
          <p:spPr>
            <a:xfrm>
              <a:off x="1091123" y="303212"/>
              <a:ext cx="275716"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grpSp>
      <p:sp>
        <p:nvSpPr>
          <p:cNvPr id="643" name="Shape 643"/>
          <p:cNvSpPr/>
          <p:nvPr/>
        </p:nvSpPr>
        <p:spPr>
          <a:xfrm>
            <a:off x="6846886" y="2884486"/>
            <a:ext cx="2" cy="1185864"/>
          </a:xfrm>
          <a:prstGeom prst="line">
            <a:avLst/>
          </a:prstGeom>
          <a:ln w="50800">
            <a:solidFill>
              <a:srgbClr val="AA8A14"/>
            </a:solidFill>
          </a:ln>
        </p:spPr>
        <p:txBody>
          <a:bodyPr lIns="45718" tIns="45718" rIns="45718" bIns="45718"/>
          <a:lstStyle/>
          <a:p>
            <a:endParaRPr/>
          </a:p>
        </p:txBody>
      </p:sp>
      <p:sp>
        <p:nvSpPr>
          <p:cNvPr id="644" name="Shape 644"/>
          <p:cNvSpPr/>
          <p:nvPr/>
        </p:nvSpPr>
        <p:spPr>
          <a:xfrm>
            <a:off x="8218486" y="2884486"/>
            <a:ext cx="2" cy="1147764"/>
          </a:xfrm>
          <a:prstGeom prst="line">
            <a:avLst/>
          </a:prstGeom>
          <a:ln w="50800">
            <a:solidFill>
              <a:srgbClr val="AA8A14"/>
            </a:solidFill>
          </a:ln>
        </p:spPr>
        <p:txBody>
          <a:bodyPr lIns="45718" tIns="45718" rIns="45718" bIns="45718"/>
          <a:lstStyle/>
          <a:p>
            <a:endParaRPr/>
          </a:p>
        </p:txBody>
      </p:sp>
      <p:sp>
        <p:nvSpPr>
          <p:cNvPr id="645" name="Shape 645"/>
          <p:cNvSpPr/>
          <p:nvPr/>
        </p:nvSpPr>
        <p:spPr>
          <a:xfrm>
            <a:off x="493711" y="4306887"/>
            <a:ext cx="8027990" cy="2063630"/>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000"/>
              </a:spcBef>
              <a:defRPr>
                <a:latin typeface="Geneva"/>
                <a:ea typeface="Geneva"/>
                <a:cs typeface="Geneva"/>
                <a:sym typeface="Geneva"/>
              </a:defRPr>
            </a:pPr>
            <a:r>
              <a:t>Because both M and R are in parallel, the same V must be dropped across both</a:t>
            </a:r>
          </a:p>
          <a:p>
            <a:pPr>
              <a:spcBef>
                <a:spcPts val="1200"/>
              </a:spcBef>
              <a:defRPr>
                <a:latin typeface="Geneva"/>
                <a:ea typeface="Geneva"/>
                <a:cs typeface="Geneva"/>
                <a:sym typeface="Geneva"/>
              </a:defRPr>
            </a:pPr>
            <a:r>
              <a:t>		 V = I</a:t>
            </a:r>
            <a:r>
              <a:rPr sz="2000" baseline="-25000"/>
              <a:t>m</a:t>
            </a:r>
            <a:r>
              <a:t> R</a:t>
            </a:r>
            <a:r>
              <a:rPr baseline="-25000"/>
              <a:t>m</a:t>
            </a:r>
            <a:r>
              <a:t> = 0.001 A x 600 Ω = 0.6 V</a:t>
            </a:r>
          </a:p>
          <a:p>
            <a:pPr>
              <a:spcBef>
                <a:spcPts val="1000"/>
              </a:spcBef>
              <a:defRPr>
                <a:latin typeface="Geneva"/>
                <a:ea typeface="Geneva"/>
                <a:cs typeface="Geneva"/>
                <a:sym typeface="Geneva"/>
              </a:defRPr>
            </a:pPr>
            <a:r>
              <a:t>Thus R must be V / I</a:t>
            </a:r>
            <a:r>
              <a:rPr baseline="-25000"/>
              <a:t>R</a:t>
            </a:r>
            <a:r>
              <a:t> = 0.6 V / 19.99 A</a:t>
            </a:r>
            <a:br/>
            <a:r>
              <a:t>			   = </a:t>
            </a:r>
            <a:r>
              <a:rPr>
                <a:solidFill>
                  <a:srgbClr val="33CC33"/>
                </a:solidFill>
              </a:rPr>
              <a:t>0.03 </a:t>
            </a:r>
            <a:r>
              <a:rPr>
                <a:solidFill>
                  <a:srgbClr val="33CC33"/>
                </a:solidFill>
                <a:latin typeface="Symbol"/>
                <a:ea typeface="Symbol"/>
                <a:cs typeface="Symbol"/>
                <a:sym typeface="Symbol"/>
              </a:rPr>
              <a:t>Ω </a:t>
            </a:r>
            <a:r>
              <a:rPr>
                <a:solidFill>
                  <a:srgbClr val="33CC33"/>
                </a:solidFill>
              </a:rPr>
              <a:t>(in parallel.)</a:t>
            </a:r>
          </a:p>
        </p:txBody>
      </p:sp>
      <p:sp>
        <p:nvSpPr>
          <p:cNvPr id="646" name="Shape 646"/>
          <p:cNvSpPr/>
          <p:nvPr/>
        </p:nvSpPr>
        <p:spPr>
          <a:xfrm>
            <a:off x="7188200" y="2609850"/>
            <a:ext cx="847725" cy="0"/>
          </a:xfrm>
          <a:prstGeom prst="line">
            <a:avLst/>
          </a:prstGeom>
          <a:ln w="12700">
            <a:solidFill>
              <a:srgbClr val="000000"/>
            </a:solidFill>
            <a:tailEnd type="triangle"/>
          </a:ln>
        </p:spPr>
        <p:txBody>
          <a:bodyPr lIns="45718" tIns="45718" rIns="45718" bIns="45718"/>
          <a:lstStyle/>
          <a:p>
            <a:endParaRPr/>
          </a:p>
        </p:txBody>
      </p:sp>
      <p:sp>
        <p:nvSpPr>
          <p:cNvPr id="647" name="Shape 647"/>
          <p:cNvSpPr/>
          <p:nvPr/>
        </p:nvSpPr>
        <p:spPr>
          <a:xfrm>
            <a:off x="7153275" y="3714750"/>
            <a:ext cx="847725" cy="0"/>
          </a:xfrm>
          <a:prstGeom prst="line">
            <a:avLst/>
          </a:prstGeom>
          <a:ln w="12700">
            <a:solidFill>
              <a:srgbClr val="000000"/>
            </a:solidFill>
            <a:tailEnd type="triangle"/>
          </a:ln>
        </p:spPr>
        <p:txBody>
          <a:bodyPr lIns="45718" tIns="45718" rIns="45718" bIns="45718"/>
          <a:lstStyle/>
          <a:p>
            <a:endParaRPr/>
          </a:p>
        </p:txBody>
      </p:sp>
      <p:sp>
        <p:nvSpPr>
          <p:cNvPr id="648" name="Shape 648"/>
          <p:cNvSpPr/>
          <p:nvPr/>
        </p:nvSpPr>
        <p:spPr>
          <a:xfrm>
            <a:off x="7375525" y="3735387"/>
            <a:ext cx="658814" cy="45885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a:latin typeface="Geneva"/>
                <a:ea typeface="Geneva"/>
                <a:cs typeface="Geneva"/>
                <a:sym typeface="Geneva"/>
              </a:defRPr>
            </a:pPr>
            <a:r>
              <a:t>i</a:t>
            </a:r>
            <a:r>
              <a:rPr baseline="-25000"/>
              <a:t>R</a:t>
            </a:r>
          </a:p>
        </p:txBody>
      </p:sp>
      <p:sp>
        <p:nvSpPr>
          <p:cNvPr id="649" name="Shape 649"/>
          <p:cNvSpPr/>
          <p:nvPr/>
        </p:nvSpPr>
        <p:spPr>
          <a:xfrm>
            <a:off x="7340600" y="2078036"/>
            <a:ext cx="658814" cy="45885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a:latin typeface="Geneva"/>
                <a:ea typeface="Geneva"/>
                <a:cs typeface="Geneva"/>
                <a:sym typeface="Geneva"/>
              </a:defRPr>
            </a:pPr>
            <a:r>
              <a:t>i</a:t>
            </a:r>
            <a:r>
              <a:rPr baseline="-25000"/>
              <a:t>m</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algn="ctr">
              <a:defRPr sz="2800" u="sng">
                <a:solidFill>
                  <a:srgbClr val="934C22"/>
                </a:solidFill>
              </a:defRPr>
            </a:lvl1pPr>
          </a:lstStyle>
          <a:p>
            <a:r>
              <a:t>Force between Current carrying Magnet</a:t>
            </a:r>
          </a:p>
        </p:txBody>
      </p:sp>
      <p:pic>
        <p:nvPicPr>
          <p:cNvPr id="328" name="image6.jpeg" descr="C:\Users\SELORM\Downloads\Figure_23_07_03a.jpg"/>
          <p:cNvPicPr>
            <a:picLocks noChangeAspect="1"/>
          </p:cNvPicPr>
          <p:nvPr/>
        </p:nvPicPr>
        <p:blipFill>
          <a:blip r:embed="rId2">
            <a:extLst/>
          </a:blip>
          <a:stretch>
            <a:fillRect/>
          </a:stretch>
        </p:blipFill>
        <p:spPr>
          <a:xfrm>
            <a:off x="1600200" y="2727281"/>
            <a:ext cx="4953000" cy="2740026"/>
          </a:xfrm>
          <a:prstGeom prst="rect">
            <a:avLst/>
          </a:prstGeom>
          <a:ln w="12700">
            <a:miter lim="400000"/>
          </a:ln>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p:cNvSpPr>
          <p:nvPr>
            <p:ph type="title" idx="4294967295"/>
          </p:nvPr>
        </p:nvSpPr>
        <p:spPr>
          <a:xfrm>
            <a:off x="1435100" y="274637"/>
            <a:ext cx="7499350" cy="1143001"/>
          </a:xfrm>
          <a:prstGeom prst="rect">
            <a:avLst/>
          </a:prstGeom>
        </p:spPr>
        <p:txBody>
          <a:bodyPr/>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A multi-range ammeter. </a:t>
            </a:r>
          </a:p>
        </p:txBody>
      </p:sp>
      <p:pic>
        <p:nvPicPr>
          <p:cNvPr id="652" name="image47.png"/>
          <p:cNvPicPr>
            <a:picLocks noChangeAspect="1"/>
          </p:cNvPicPr>
          <p:nvPr/>
        </p:nvPicPr>
        <p:blipFill>
          <a:blip r:embed="rId2">
            <a:extLst/>
          </a:blip>
          <a:stretch>
            <a:fillRect/>
          </a:stretch>
        </p:blipFill>
        <p:spPr>
          <a:xfrm>
            <a:off x="1435100" y="1474787"/>
            <a:ext cx="7499350" cy="4746627"/>
          </a:xfrm>
          <a:prstGeom prst="rect">
            <a:avLst/>
          </a:prstGeom>
          <a:ln w="38100">
            <a:solidFill>
              <a:srgbClr val="66CCFF"/>
            </a:solidFill>
            <a:miter/>
          </a:ln>
        </p:spPr>
      </p:pic>
      <p:sp>
        <p:nvSpPr>
          <p:cNvPr id="653" name="Shape 653"/>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60</a:t>
            </a:fld>
            <a:endParaRPr/>
          </a:p>
        </p:txBody>
      </p:sp>
      <p:grpSp>
        <p:nvGrpSpPr>
          <p:cNvPr id="656" name="Group 656"/>
          <p:cNvGrpSpPr/>
          <p:nvPr/>
        </p:nvGrpSpPr>
        <p:grpSpPr>
          <a:xfrm>
            <a:off x="6324600" y="6461125"/>
            <a:ext cx="2057400" cy="396239"/>
            <a:chOff x="0" y="0"/>
            <a:chExt cx="2057400" cy="396237"/>
          </a:xfrm>
        </p:grpSpPr>
        <p:sp>
          <p:nvSpPr>
            <p:cNvPr id="654" name="Shape 654"/>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55" name="Shape 655"/>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61</a:t>
            </a:fld>
            <a:endParaRPr/>
          </a:p>
        </p:txBody>
      </p:sp>
      <p:pic>
        <p:nvPicPr>
          <p:cNvPr id="659" name="image48.png"/>
          <p:cNvPicPr>
            <a:picLocks noChangeAspect="1"/>
          </p:cNvPicPr>
          <p:nvPr/>
        </p:nvPicPr>
        <p:blipFill>
          <a:blip r:embed="rId2">
            <a:extLst/>
          </a:blip>
          <a:stretch>
            <a:fillRect/>
          </a:stretch>
        </p:blipFill>
        <p:spPr>
          <a:xfrm>
            <a:off x="1219200" y="304800"/>
            <a:ext cx="6705600" cy="5451475"/>
          </a:xfrm>
          <a:prstGeom prst="rect">
            <a:avLst/>
          </a:prstGeom>
          <a:ln w="12700">
            <a:miter lim="400000"/>
          </a:ln>
        </p:spPr>
      </p:pic>
      <p:sp>
        <p:nvSpPr>
          <p:cNvPr id="660" name="Shape 660"/>
          <p:cNvSpPr/>
          <p:nvPr/>
        </p:nvSpPr>
        <p:spPr>
          <a:xfrm>
            <a:off x="685800" y="5867400"/>
            <a:ext cx="8001000" cy="3581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a:spcBef>
                <a:spcPts val="1000"/>
              </a:spcBef>
              <a:defRPr>
                <a:solidFill>
                  <a:srgbClr val="0066CC"/>
                </a:solidFill>
                <a:latin typeface="Gill Sans MT"/>
                <a:ea typeface="Gill Sans MT"/>
                <a:cs typeface="Gill Sans MT"/>
                <a:sym typeface="Gill Sans MT"/>
              </a:defRPr>
            </a:pPr>
            <a:r>
              <a:t>Universal shunt for multi-range milliammeter</a:t>
            </a:r>
            <a:r>
              <a:rPr>
                <a:solidFill>
                  <a:srgbClr val="000000"/>
                </a:solidFill>
              </a:rPr>
              <a:t> </a:t>
            </a:r>
          </a:p>
        </p:txBody>
      </p:sp>
      <p:grpSp>
        <p:nvGrpSpPr>
          <p:cNvPr id="663" name="Group 663"/>
          <p:cNvGrpSpPr/>
          <p:nvPr/>
        </p:nvGrpSpPr>
        <p:grpSpPr>
          <a:xfrm>
            <a:off x="6324600" y="6461125"/>
            <a:ext cx="2057400" cy="396239"/>
            <a:chOff x="0" y="0"/>
            <a:chExt cx="2057400" cy="396237"/>
          </a:xfrm>
        </p:grpSpPr>
        <p:sp>
          <p:nvSpPr>
            <p:cNvPr id="661" name="Shape 661"/>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62" name="Shape 662"/>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p:cNvSpPr>
          <p:nvPr>
            <p:ph type="title" idx="4294967295"/>
          </p:nvPr>
        </p:nvSpPr>
        <p:spPr>
          <a:xfrm>
            <a:off x="76199" y="381000"/>
            <a:ext cx="7977190" cy="685800"/>
          </a:xfrm>
          <a:prstGeom prst="rect">
            <a:avLst/>
          </a:prstGeom>
        </p:spPr>
        <p:txBody>
          <a:bodyPr lIns="44450" tIns="44450" rIns="44450" bIns="44450"/>
          <a:lstStyle>
            <a:lvl1pPr defTabSz="868680">
              <a:lnSpc>
                <a:spcPct val="90000"/>
              </a:lnSpc>
              <a:defRPr sz="4000" b="1">
                <a:solidFill>
                  <a:srgbClr val="572314"/>
                </a:solidFill>
                <a:effectLst>
                  <a:outerShdw blurRad="12700" dist="24130" dir="2700000" rotWithShape="0">
                    <a:srgbClr val="000000"/>
                  </a:outerShdw>
                </a:effectLst>
                <a:latin typeface="Gill Sans MT"/>
                <a:ea typeface="Gill Sans MT"/>
                <a:cs typeface="Gill Sans MT"/>
                <a:sym typeface="Gill Sans MT"/>
              </a:defRPr>
            </a:lvl1pPr>
          </a:lstStyle>
          <a:p>
            <a:r>
              <a:t>Ammeter Sensitivity</a:t>
            </a:r>
          </a:p>
        </p:txBody>
      </p:sp>
      <p:sp>
        <p:nvSpPr>
          <p:cNvPr id="666" name="Shape 666"/>
          <p:cNvSpPr>
            <a:spLocks noGrp="1"/>
          </p:cNvSpPr>
          <p:nvPr>
            <p:ph type="body" idx="4294967295"/>
          </p:nvPr>
        </p:nvSpPr>
        <p:spPr>
          <a:xfrm>
            <a:off x="304800" y="1219200"/>
            <a:ext cx="8597900" cy="5219700"/>
          </a:xfrm>
          <a:prstGeom prst="rect">
            <a:avLst/>
          </a:prstGeom>
        </p:spPr>
        <p:txBody>
          <a:bodyPr lIns="44450" tIns="44450" rIns="44450" bIns="44450"/>
          <a:lstStyle/>
          <a:p>
            <a:pPr marL="0" indent="0">
              <a:lnSpc>
                <a:spcPct val="90000"/>
              </a:lnSpc>
              <a:spcBef>
                <a:spcPts val="600"/>
              </a:spcBef>
              <a:buClr>
                <a:srgbClr val="3891A7"/>
              </a:buClr>
              <a:buSzPct val="80000"/>
              <a:buFont typeface="Wingdings 2"/>
              <a:buChar char="●"/>
              <a:defRPr sz="3200">
                <a:latin typeface="Gill Sans MT"/>
                <a:ea typeface="Gill Sans MT"/>
                <a:cs typeface="Gill Sans MT"/>
                <a:sym typeface="Gill Sans MT"/>
              </a:defRPr>
            </a:pPr>
            <a:r>
              <a:t>  Measured in ohms/amp; should be as low </a:t>
            </a:r>
            <a:r>
              <a:rPr>
                <a:latin typeface="Symbol"/>
                <a:ea typeface="Symbol"/>
                <a:cs typeface="Symbol"/>
                <a:sym typeface="Symbol"/>
              </a:rPr>
              <a:t>Ω</a:t>
            </a:r>
            <a:r>
              <a:t>/A (small </a:t>
            </a:r>
            <a:r>
              <a:rPr i="1"/>
              <a:t>V</a:t>
            </a:r>
            <a:r>
              <a:t> drop) as possible.</a:t>
            </a:r>
          </a:p>
          <a:p>
            <a:pPr marL="0" indent="0">
              <a:lnSpc>
                <a:spcPct val="90000"/>
              </a:lnSpc>
              <a:spcBef>
                <a:spcPts val="600"/>
              </a:spcBef>
              <a:buClr>
                <a:srgbClr val="3891A7"/>
              </a:buClr>
              <a:buSzPct val="80000"/>
              <a:buFont typeface="Wingdings 2"/>
              <a:buChar char="●"/>
              <a:defRPr sz="3200">
                <a:latin typeface="Gill Sans MT"/>
                <a:ea typeface="Gill Sans MT"/>
                <a:cs typeface="Gill Sans MT"/>
                <a:sym typeface="Gill Sans MT"/>
              </a:defRPr>
            </a:pPr>
            <a:r>
              <a:t>  Sensitive ammeters need large indicator changes for small current.</a:t>
            </a:r>
          </a:p>
          <a:p>
            <a:pPr marL="0" indent="0">
              <a:lnSpc>
                <a:spcPct val="90000"/>
              </a:lnSpc>
              <a:spcBef>
                <a:spcPts val="600"/>
              </a:spcBef>
              <a:buClr>
                <a:srgbClr val="3891A7"/>
              </a:buClr>
              <a:buSzPct val="80000"/>
              <a:buFont typeface="Wingdings 2"/>
              <a:buChar char="●"/>
              <a:defRPr sz="3200">
                <a:latin typeface="Gill Sans MT"/>
                <a:ea typeface="Gill Sans MT"/>
                <a:cs typeface="Gill Sans MT"/>
                <a:sym typeface="Gill Sans MT"/>
              </a:defRPr>
            </a:pPr>
            <a:r>
              <a:t>  </a:t>
            </a:r>
            <a:r>
              <a:rPr>
                <a:solidFill>
                  <a:srgbClr val="0066CC"/>
                </a:solidFill>
              </a:rPr>
              <a:t>Example :</a:t>
            </a:r>
            <a:r>
              <a:t> (1) </a:t>
            </a:r>
            <a:r>
              <a:rPr sz="2600"/>
              <a:t>A  0.01 </a:t>
            </a:r>
            <a:r>
              <a:rPr sz="2600">
                <a:latin typeface="Symbol"/>
                <a:ea typeface="Symbol"/>
                <a:cs typeface="Symbol"/>
                <a:sym typeface="Symbol"/>
              </a:rPr>
              <a:t>Ω</a:t>
            </a:r>
            <a:r>
              <a:rPr sz="2600"/>
              <a:t>/A meter with 5 A fsd,</a:t>
            </a:r>
          </a:p>
          <a:p>
            <a:pPr marL="0" indent="0">
              <a:lnSpc>
                <a:spcPct val="90000"/>
              </a:lnSpc>
              <a:spcBef>
                <a:spcPts val="600"/>
              </a:spcBef>
              <a:buSzTx/>
              <a:buNone/>
              <a:defRPr sz="2600">
                <a:latin typeface="Gill Sans MT"/>
                <a:ea typeface="Gill Sans MT"/>
                <a:cs typeface="Gill Sans MT"/>
                <a:sym typeface="Gill Sans MT"/>
              </a:defRPr>
            </a:pPr>
            <a:r>
              <a:t>	</a:t>
            </a:r>
            <a:r>
              <a:rPr i="1"/>
              <a:t>R</a:t>
            </a:r>
            <a:r>
              <a:rPr i="1" baseline="-25000"/>
              <a:t>m</a:t>
            </a:r>
            <a:r>
              <a:t> = </a:t>
            </a:r>
            <a:r>
              <a:rPr>
                <a:latin typeface="Symbol"/>
                <a:ea typeface="Symbol"/>
                <a:cs typeface="Symbol"/>
                <a:sym typeface="Symbol"/>
              </a:rPr>
              <a:t>Ω</a:t>
            </a:r>
            <a:r>
              <a:t>/A x A = 0.01 x 5 = 0.05 </a:t>
            </a:r>
            <a:r>
              <a:rPr>
                <a:latin typeface="Symbol"/>
                <a:ea typeface="Symbol"/>
                <a:cs typeface="Symbol"/>
                <a:sym typeface="Symbol"/>
              </a:rPr>
              <a:t>Ω</a:t>
            </a:r>
            <a:r>
              <a:t> </a:t>
            </a:r>
          </a:p>
          <a:p>
            <a:pPr marL="0" indent="0">
              <a:lnSpc>
                <a:spcPct val="90000"/>
              </a:lnSpc>
              <a:spcBef>
                <a:spcPts val="600"/>
              </a:spcBef>
              <a:buSzTx/>
              <a:buNone/>
              <a:defRPr sz="2600" i="1">
                <a:latin typeface="Gill Sans MT"/>
                <a:ea typeface="Gill Sans MT"/>
                <a:cs typeface="Gill Sans MT"/>
                <a:sym typeface="Gill Sans MT"/>
              </a:defRPr>
            </a:pPr>
            <a:r>
              <a:t>	V</a:t>
            </a:r>
            <a:r>
              <a:rPr baseline="-25000"/>
              <a:t>max</a:t>
            </a:r>
            <a:r>
              <a:t> </a:t>
            </a:r>
            <a:r>
              <a:rPr i="0"/>
              <a:t> across the Meter will be </a:t>
            </a:r>
            <a:br>
              <a:rPr i="0"/>
            </a:br>
            <a:r>
              <a:rPr i="0"/>
              <a:t>		5 A x 0.05 </a:t>
            </a:r>
            <a:r>
              <a:rPr i="0">
                <a:latin typeface="Symbol"/>
                <a:ea typeface="Symbol"/>
                <a:cs typeface="Symbol"/>
                <a:sym typeface="Symbol"/>
              </a:rPr>
              <a:t>Ω</a:t>
            </a:r>
            <a:r>
              <a:rPr i="0"/>
              <a:t>  =  0.25 V for fs.</a:t>
            </a:r>
          </a:p>
          <a:p>
            <a:pPr marL="0" indent="0">
              <a:spcBef>
                <a:spcPts val="700"/>
              </a:spcBef>
              <a:buSzTx/>
              <a:buNone/>
              <a:defRPr sz="2600">
                <a:latin typeface="Gill Sans MT"/>
                <a:ea typeface="Gill Sans MT"/>
                <a:cs typeface="Gill Sans MT"/>
                <a:sym typeface="Gill Sans MT"/>
              </a:defRPr>
            </a:pPr>
            <a:r>
              <a:t>	(2) A 0.1 </a:t>
            </a:r>
            <a:r>
              <a:rPr>
                <a:latin typeface="Symbol"/>
                <a:ea typeface="Symbol"/>
                <a:cs typeface="Symbol"/>
                <a:sym typeface="Symbol"/>
              </a:rPr>
              <a:t>Ω</a:t>
            </a:r>
            <a:r>
              <a:t>/A meter with  5 A fsd, </a:t>
            </a:r>
            <a:br/>
            <a:r>
              <a:t>		will drop 2.5 V (i.e., it is 10 times less</a:t>
            </a:r>
            <a:br/>
            <a:r>
              <a:t>		 sensitive), which may bias the results.</a:t>
            </a:r>
          </a:p>
        </p:txBody>
      </p:sp>
      <p:sp>
        <p:nvSpPr>
          <p:cNvPr id="667" name="Shape 667"/>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62</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p:cNvSpPr>
          <p:nvPr>
            <p:ph type="title" idx="4294967295"/>
          </p:nvPr>
        </p:nvSpPr>
        <p:spPr>
          <a:xfrm>
            <a:off x="304800" y="457200"/>
            <a:ext cx="6611938" cy="838200"/>
          </a:xfrm>
          <a:prstGeom prst="rect">
            <a:avLst/>
          </a:prstGeom>
        </p:spPr>
        <p:txBody>
          <a:bodyPr lIns="44450" tIns="44450" rIns="44450" bIns="44450"/>
          <a:lstStyle>
            <a:lvl1pPr>
              <a:lnSpc>
                <a:spcPct val="90000"/>
              </a:lnSpc>
              <a:defRPr sz="5000" b="1">
                <a:solidFill>
                  <a:srgbClr val="572314"/>
                </a:solidFill>
                <a:effectLst>
                  <a:outerShdw blurRad="12700" dist="38100" dir="2700000" rotWithShape="0">
                    <a:srgbClr val="000000"/>
                  </a:outerShdw>
                </a:effectLst>
                <a:latin typeface="Gill Sans MT"/>
                <a:ea typeface="Gill Sans MT"/>
                <a:cs typeface="Gill Sans MT"/>
                <a:sym typeface="Gill Sans MT"/>
              </a:defRPr>
            </a:lvl1pPr>
          </a:lstStyle>
          <a:p>
            <a:r>
              <a:t>Ammeter loading</a:t>
            </a:r>
          </a:p>
        </p:txBody>
      </p:sp>
      <p:sp>
        <p:nvSpPr>
          <p:cNvPr id="670" name="Shape 670"/>
          <p:cNvSpPr>
            <a:spLocks noGrp="1"/>
          </p:cNvSpPr>
          <p:nvPr>
            <p:ph type="body" sz="half" idx="4294967295"/>
          </p:nvPr>
        </p:nvSpPr>
        <p:spPr>
          <a:xfrm>
            <a:off x="76200" y="1524000"/>
            <a:ext cx="8915400" cy="1447800"/>
          </a:xfrm>
          <a:prstGeom prst="rect">
            <a:avLst/>
          </a:prstGeom>
        </p:spPr>
        <p:txBody>
          <a:bodyPr lIns="44450" tIns="44450" rIns="44450" bIns="44450"/>
          <a:lstStyle>
            <a:lvl1pPr marL="285750" indent="-285750">
              <a:lnSpc>
                <a:spcPct val="90000"/>
              </a:lnSpc>
              <a:spcBef>
                <a:spcPts val="600"/>
              </a:spcBef>
              <a:buClr>
                <a:srgbClr val="3891A7"/>
              </a:buClr>
              <a:buSzPct val="80000"/>
              <a:buFont typeface="Wingdings 2"/>
              <a:buChar char="●"/>
              <a:defRPr sz="2800" b="1">
                <a:latin typeface="Gill Sans MT"/>
                <a:ea typeface="Gill Sans MT"/>
                <a:cs typeface="Gill Sans MT"/>
                <a:sym typeface="Gill Sans MT"/>
              </a:defRPr>
            </a:lvl1pPr>
          </a:lstStyle>
          <a:p>
            <a:r>
              <a:t>Significant where ammeters are used in circuits with components of resistance comparable to that of the meter.</a:t>
            </a:r>
          </a:p>
        </p:txBody>
      </p:sp>
      <p:sp>
        <p:nvSpPr>
          <p:cNvPr id="671" name="Shape 671"/>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63</a:t>
            </a:fld>
            <a:endParaRPr/>
          </a:p>
        </p:txBody>
      </p:sp>
      <p:sp>
        <p:nvSpPr>
          <p:cNvPr id="672" name="Shape 672"/>
          <p:cNvSpPr/>
          <p:nvPr/>
        </p:nvSpPr>
        <p:spPr>
          <a:xfrm>
            <a:off x="4572000" y="3429000"/>
            <a:ext cx="4038600" cy="1147168"/>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lvl1pPr>
              <a:spcBef>
                <a:spcPts val="1900"/>
              </a:spcBef>
              <a:defRPr sz="3200">
                <a:solidFill>
                  <a:srgbClr val="CC0000"/>
                </a:solidFill>
                <a:latin typeface="Geneva"/>
                <a:ea typeface="Geneva"/>
                <a:cs typeface="Geneva"/>
                <a:sym typeface="Geneva"/>
              </a:defRPr>
            </a:lvl1pPr>
          </a:lstStyle>
          <a:p>
            <a:r>
              <a:t>What is the current in the circuit ?</a:t>
            </a:r>
          </a:p>
        </p:txBody>
      </p:sp>
      <p:grpSp>
        <p:nvGrpSpPr>
          <p:cNvPr id="704" name="Group 704"/>
          <p:cNvGrpSpPr/>
          <p:nvPr/>
        </p:nvGrpSpPr>
        <p:grpSpPr>
          <a:xfrm>
            <a:off x="482600" y="2992436"/>
            <a:ext cx="3403600" cy="2646365"/>
            <a:chOff x="0" y="0"/>
            <a:chExt cx="3403599" cy="2646363"/>
          </a:xfrm>
        </p:grpSpPr>
        <p:sp>
          <p:nvSpPr>
            <p:cNvPr id="673" name="Shape 673"/>
            <p:cNvSpPr/>
            <p:nvPr/>
          </p:nvSpPr>
          <p:spPr>
            <a:xfrm>
              <a:off x="852487" y="889000"/>
              <a:ext cx="550863"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000"/>
                </a:spcBef>
                <a:defRPr b="1">
                  <a:latin typeface="Gill Sans MT"/>
                  <a:ea typeface="Gill Sans MT"/>
                  <a:cs typeface="Gill Sans MT"/>
                  <a:sym typeface="Gill Sans MT"/>
                </a:defRPr>
              </a:lvl1pPr>
            </a:lstStyle>
            <a:p>
              <a:r>
                <a:t>+</a:t>
              </a:r>
            </a:p>
          </p:txBody>
        </p:sp>
        <p:sp>
          <p:nvSpPr>
            <p:cNvPr id="674" name="Shape 674"/>
            <p:cNvSpPr/>
            <p:nvPr/>
          </p:nvSpPr>
          <p:spPr>
            <a:xfrm>
              <a:off x="887412" y="1917700"/>
              <a:ext cx="550863"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000"/>
                </a:spcBef>
                <a:defRPr b="1">
                  <a:latin typeface="Gill Sans MT"/>
                  <a:ea typeface="Gill Sans MT"/>
                  <a:cs typeface="Gill Sans MT"/>
                  <a:sym typeface="Gill Sans MT"/>
                </a:defRPr>
              </a:lvl1pPr>
            </a:lstStyle>
            <a:p>
              <a:r>
                <a:t>-</a:t>
              </a:r>
            </a:p>
          </p:txBody>
        </p:sp>
        <p:sp>
          <p:nvSpPr>
            <p:cNvPr id="675" name="Shape 675"/>
            <p:cNvSpPr/>
            <p:nvPr/>
          </p:nvSpPr>
          <p:spPr>
            <a:xfrm flipH="1">
              <a:off x="1149348" y="641350"/>
              <a:ext cx="2" cy="611189"/>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76" name="Shape 676"/>
            <p:cNvSpPr/>
            <p:nvPr/>
          </p:nvSpPr>
          <p:spPr>
            <a:xfrm flipH="1">
              <a:off x="1149348" y="2022475"/>
              <a:ext cx="2" cy="611189"/>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grpSp>
          <p:nvGrpSpPr>
            <p:cNvPr id="681" name="Group 681"/>
            <p:cNvGrpSpPr/>
            <p:nvPr/>
          </p:nvGrpSpPr>
          <p:grpSpPr>
            <a:xfrm>
              <a:off x="908050" y="1265237"/>
              <a:ext cx="485775" cy="319090"/>
              <a:chOff x="0" y="0"/>
              <a:chExt cx="485775" cy="319089"/>
            </a:xfrm>
          </p:grpSpPr>
          <p:sp>
            <p:nvSpPr>
              <p:cNvPr id="677" name="Shape 677"/>
              <p:cNvSpPr/>
              <p:nvPr/>
            </p:nvSpPr>
            <p:spPr>
              <a:xfrm>
                <a:off x="0" y="0"/>
                <a:ext cx="485775" cy="1"/>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78" name="Shape 678"/>
              <p:cNvSpPr/>
              <p:nvPr/>
            </p:nvSpPr>
            <p:spPr>
              <a:xfrm flipH="1" flipV="1">
                <a:off x="104199" y="106362"/>
                <a:ext cx="277378" cy="2"/>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79" name="Shape 679"/>
              <p:cNvSpPr/>
              <p:nvPr/>
            </p:nvSpPr>
            <p:spPr>
              <a:xfrm>
                <a:off x="0" y="212725"/>
                <a:ext cx="485775" cy="1"/>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80" name="Shape 680"/>
              <p:cNvSpPr/>
              <p:nvPr/>
            </p:nvSpPr>
            <p:spPr>
              <a:xfrm flipH="1" flipV="1">
                <a:off x="104199" y="319088"/>
                <a:ext cx="277378" cy="2"/>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grpSp>
        <p:grpSp>
          <p:nvGrpSpPr>
            <p:cNvPr id="686" name="Group 686"/>
            <p:cNvGrpSpPr/>
            <p:nvPr/>
          </p:nvGrpSpPr>
          <p:grpSpPr>
            <a:xfrm>
              <a:off x="908050" y="1689100"/>
              <a:ext cx="485775" cy="319090"/>
              <a:chOff x="0" y="0"/>
              <a:chExt cx="485775" cy="319089"/>
            </a:xfrm>
          </p:grpSpPr>
          <p:sp>
            <p:nvSpPr>
              <p:cNvPr id="682" name="Shape 682"/>
              <p:cNvSpPr/>
              <p:nvPr/>
            </p:nvSpPr>
            <p:spPr>
              <a:xfrm>
                <a:off x="0" y="0"/>
                <a:ext cx="485775" cy="1"/>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83" name="Shape 683"/>
              <p:cNvSpPr/>
              <p:nvPr/>
            </p:nvSpPr>
            <p:spPr>
              <a:xfrm flipH="1" flipV="1">
                <a:off x="104199" y="106362"/>
                <a:ext cx="277378" cy="2"/>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84" name="Shape 684"/>
              <p:cNvSpPr/>
              <p:nvPr/>
            </p:nvSpPr>
            <p:spPr>
              <a:xfrm>
                <a:off x="0" y="212725"/>
                <a:ext cx="485775" cy="1"/>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85" name="Shape 685"/>
              <p:cNvSpPr/>
              <p:nvPr/>
            </p:nvSpPr>
            <p:spPr>
              <a:xfrm flipH="1" flipV="1">
                <a:off x="104199" y="319088"/>
                <a:ext cx="277378" cy="2"/>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grpSp>
        <p:sp>
          <p:nvSpPr>
            <p:cNvPr id="687" name="Shape 687"/>
            <p:cNvSpPr/>
            <p:nvPr/>
          </p:nvSpPr>
          <p:spPr>
            <a:xfrm>
              <a:off x="2571750" y="1274762"/>
              <a:ext cx="831850" cy="768353"/>
            </a:xfrm>
            <a:prstGeom prst="ellipse">
              <a:avLst/>
            </a:prstGeom>
            <a:noFill/>
            <a:ln w="508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688" name="Shape 688"/>
            <p:cNvSpPr/>
            <p:nvPr/>
          </p:nvSpPr>
          <p:spPr>
            <a:xfrm flipV="1">
              <a:off x="2970212" y="596900"/>
              <a:ext cx="2" cy="690564"/>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89" name="Shape 689"/>
            <p:cNvSpPr/>
            <p:nvPr/>
          </p:nvSpPr>
          <p:spPr>
            <a:xfrm>
              <a:off x="1154111" y="2646362"/>
              <a:ext cx="1785939" cy="2"/>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90" name="Shape 690"/>
            <p:cNvSpPr/>
            <p:nvPr/>
          </p:nvSpPr>
          <p:spPr>
            <a:xfrm flipV="1">
              <a:off x="2900361" y="2044700"/>
              <a:ext cx="52390" cy="546101"/>
            </a:xfrm>
            <a:prstGeom prst="line">
              <a:avLst/>
            </a:prstGeom>
            <a:noFill/>
            <a:ln w="25400" cap="flat">
              <a:solidFill>
                <a:srgbClr val="AA8A14"/>
              </a:solidFill>
              <a:prstDash val="solid"/>
              <a:round/>
            </a:ln>
            <a:effectLst/>
          </p:spPr>
          <p:txBody>
            <a:bodyPr wrap="square" lIns="45718" tIns="45718" rIns="45718" bIns="45718" numCol="1" anchor="t">
              <a:noAutofit/>
            </a:bodyPr>
            <a:lstStyle/>
            <a:p>
              <a:endParaRPr/>
            </a:p>
          </p:txBody>
        </p:sp>
        <p:sp>
          <p:nvSpPr>
            <p:cNvPr id="691" name="Shape 691"/>
            <p:cNvSpPr/>
            <p:nvPr/>
          </p:nvSpPr>
          <p:spPr>
            <a:xfrm>
              <a:off x="0" y="1466850"/>
              <a:ext cx="1468438" cy="3873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000"/>
                </a:spcBef>
                <a:defRPr>
                  <a:latin typeface="Geneva"/>
                  <a:ea typeface="Geneva"/>
                  <a:cs typeface="Geneva"/>
                  <a:sym typeface="Geneva"/>
                </a:defRPr>
              </a:lvl1pPr>
            </a:lstStyle>
            <a:p>
              <a:r>
                <a:t>1.0 V</a:t>
              </a:r>
            </a:p>
          </p:txBody>
        </p:sp>
        <p:grpSp>
          <p:nvGrpSpPr>
            <p:cNvPr id="701" name="Group 701"/>
            <p:cNvGrpSpPr/>
            <p:nvPr/>
          </p:nvGrpSpPr>
          <p:grpSpPr>
            <a:xfrm>
              <a:off x="1136650" y="374649"/>
              <a:ext cx="1838327" cy="468316"/>
              <a:chOff x="0" y="0"/>
              <a:chExt cx="1838325" cy="468315"/>
            </a:xfrm>
          </p:grpSpPr>
          <p:sp>
            <p:nvSpPr>
              <p:cNvPr id="692" name="Shape 692"/>
              <p:cNvSpPr/>
              <p:nvPr/>
            </p:nvSpPr>
            <p:spPr>
              <a:xfrm flipH="1" flipV="1">
                <a:off x="1412068" y="233362"/>
                <a:ext cx="426259" cy="2"/>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3" name="Shape 693"/>
              <p:cNvSpPr/>
              <p:nvPr/>
            </p:nvSpPr>
            <p:spPr>
              <a:xfrm flipH="1">
                <a:off x="1330039" y="241299"/>
                <a:ext cx="92284" cy="214315"/>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4" name="Shape 694"/>
              <p:cNvSpPr/>
              <p:nvPr/>
            </p:nvSpPr>
            <p:spPr>
              <a:xfrm flipH="1" flipV="1">
                <a:off x="1163051" y="-1"/>
                <a:ext cx="177243" cy="468316"/>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5" name="Shape 695"/>
              <p:cNvSpPr/>
              <p:nvPr/>
            </p:nvSpPr>
            <p:spPr>
              <a:xfrm flipH="1">
                <a:off x="997529" y="12699"/>
                <a:ext cx="175778" cy="442916"/>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6" name="Shape 696"/>
              <p:cNvSpPr/>
              <p:nvPr/>
            </p:nvSpPr>
            <p:spPr>
              <a:xfrm flipH="1" flipV="1">
                <a:off x="830542" y="-1"/>
                <a:ext cx="177242" cy="468316"/>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7" name="Shape 697"/>
              <p:cNvSpPr/>
              <p:nvPr/>
            </p:nvSpPr>
            <p:spPr>
              <a:xfrm flipH="1">
                <a:off x="665019" y="12699"/>
                <a:ext cx="175778" cy="442916"/>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8" name="Shape 698"/>
              <p:cNvSpPr/>
              <p:nvPr/>
            </p:nvSpPr>
            <p:spPr>
              <a:xfrm flipH="1" flipV="1">
                <a:off x="498032" y="-1"/>
                <a:ext cx="177243" cy="468316"/>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699" name="Shape 699"/>
              <p:cNvSpPr/>
              <p:nvPr/>
            </p:nvSpPr>
            <p:spPr>
              <a:xfrm flipH="1" flipV="1">
                <a:off x="0" y="233362"/>
                <a:ext cx="426259" cy="2"/>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sp>
            <p:nvSpPr>
              <p:cNvPr id="700" name="Shape 700"/>
              <p:cNvSpPr/>
              <p:nvPr/>
            </p:nvSpPr>
            <p:spPr>
              <a:xfrm flipV="1">
                <a:off x="427721" y="-1"/>
                <a:ext cx="68848" cy="239715"/>
              </a:xfrm>
              <a:prstGeom prst="line">
                <a:avLst/>
              </a:prstGeom>
              <a:noFill/>
              <a:ln w="12700" cap="flat">
                <a:solidFill>
                  <a:srgbClr val="AA8A14"/>
                </a:solidFill>
                <a:prstDash val="solid"/>
                <a:round/>
              </a:ln>
              <a:effectLst/>
            </p:spPr>
            <p:txBody>
              <a:bodyPr wrap="square" lIns="45718" tIns="45718" rIns="45718" bIns="45718" numCol="1" anchor="t">
                <a:noAutofit/>
              </a:bodyPr>
              <a:lstStyle/>
              <a:p>
                <a:endParaRPr/>
              </a:p>
            </p:txBody>
          </p:sp>
        </p:grpSp>
        <p:sp>
          <p:nvSpPr>
            <p:cNvPr id="702" name="Shape 702"/>
            <p:cNvSpPr/>
            <p:nvPr/>
          </p:nvSpPr>
          <p:spPr>
            <a:xfrm>
              <a:off x="1528762" y="0"/>
              <a:ext cx="1468438" cy="3971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p>
              <a:pPr>
                <a:spcBef>
                  <a:spcPts val="1000"/>
                </a:spcBef>
                <a:defRPr>
                  <a:latin typeface="Geneva"/>
                  <a:ea typeface="Geneva"/>
                  <a:cs typeface="Geneva"/>
                  <a:sym typeface="Geneva"/>
                </a:defRPr>
              </a:pPr>
              <a:r>
                <a:t>1.0 </a:t>
              </a:r>
              <a:r>
                <a:rPr>
                  <a:latin typeface="Symbol"/>
                  <a:ea typeface="Symbol"/>
                  <a:cs typeface="Symbol"/>
                  <a:sym typeface="Symbol"/>
                </a:rPr>
                <a:t>Ω</a:t>
              </a:r>
            </a:p>
          </p:txBody>
        </p:sp>
        <p:sp>
          <p:nvSpPr>
            <p:cNvPr id="703" name="Shape 703"/>
            <p:cNvSpPr/>
            <p:nvPr/>
          </p:nvSpPr>
          <p:spPr>
            <a:xfrm>
              <a:off x="2717800" y="1350962"/>
              <a:ext cx="609600"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b="1">
                  <a:solidFill>
                    <a:srgbClr val="0066CC"/>
                  </a:solidFill>
                  <a:latin typeface="Gill Sans MT"/>
                  <a:ea typeface="Gill Sans MT"/>
                  <a:cs typeface="Gill Sans MT"/>
                  <a:sym typeface="Gill Sans MT"/>
                </a:defRPr>
              </a:lvl1pPr>
            </a:lstStyle>
            <a:p>
              <a:r>
                <a:t>A</a:t>
              </a:r>
            </a:p>
          </p:txBody>
        </p:sp>
      </p:grpSp>
      <p:sp>
        <p:nvSpPr>
          <p:cNvPr id="705" name="Shape 705"/>
          <p:cNvSpPr/>
          <p:nvPr/>
        </p:nvSpPr>
        <p:spPr>
          <a:xfrm>
            <a:off x="4495800" y="4953000"/>
            <a:ext cx="3962400" cy="3626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000"/>
              </a:spcBef>
              <a:defRPr>
                <a:solidFill>
                  <a:srgbClr val="CC0099"/>
                </a:solidFill>
                <a:latin typeface="Gill Sans MT"/>
                <a:ea typeface="Gill Sans MT"/>
                <a:cs typeface="Gill Sans MT"/>
                <a:sym typeface="Gill Sans MT"/>
              </a:defRPr>
            </a:pPr>
            <a:r>
              <a:t>Is it </a:t>
            </a:r>
            <a:r>
              <a:rPr b="1" i="1"/>
              <a:t>	i</a:t>
            </a:r>
            <a:r>
              <a:rPr b="1"/>
              <a:t> = 1 V / 1 Ω = 1 A ?</a:t>
            </a:r>
          </a:p>
        </p:txBody>
      </p:sp>
      <p:grpSp>
        <p:nvGrpSpPr>
          <p:cNvPr id="708" name="Group 708"/>
          <p:cNvGrpSpPr/>
          <p:nvPr/>
        </p:nvGrpSpPr>
        <p:grpSpPr>
          <a:xfrm>
            <a:off x="6324600" y="6476999"/>
            <a:ext cx="2057400" cy="396240"/>
            <a:chOff x="0" y="0"/>
            <a:chExt cx="2057400" cy="396238"/>
          </a:xfrm>
        </p:grpSpPr>
        <p:sp>
          <p:nvSpPr>
            <p:cNvPr id="706" name="Shape 706"/>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07" name="Shape 707"/>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64</a:t>
            </a:fld>
            <a:endParaRPr/>
          </a:p>
        </p:txBody>
      </p:sp>
      <p:sp>
        <p:nvSpPr>
          <p:cNvPr id="711" name="Shape 711"/>
          <p:cNvSpPr/>
          <p:nvPr/>
        </p:nvSpPr>
        <p:spPr>
          <a:xfrm>
            <a:off x="533400" y="1038223"/>
            <a:ext cx="7924800" cy="2830390"/>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600"/>
              </a:spcBef>
              <a:buSzPct val="100000"/>
              <a:buChar char="•"/>
              <a:defRPr sz="2800">
                <a:latin typeface="Geneva"/>
                <a:ea typeface="Geneva"/>
                <a:cs typeface="Geneva"/>
                <a:sym typeface="Geneva"/>
              </a:defRPr>
            </a:pPr>
            <a:r>
              <a:t>   Now, suppose that the  meter has a resistance of  1 </a:t>
            </a:r>
            <a:r>
              <a:rPr>
                <a:latin typeface="Symbol"/>
                <a:ea typeface="Symbol"/>
                <a:cs typeface="Symbol"/>
                <a:sym typeface="Symbol"/>
              </a:rPr>
              <a:t>Ω.</a:t>
            </a:r>
          </a:p>
          <a:p>
            <a:pPr>
              <a:spcBef>
                <a:spcPts val="1600"/>
              </a:spcBef>
              <a:buSzPct val="100000"/>
              <a:buChar char="•"/>
              <a:defRPr sz="2800">
                <a:latin typeface="Geneva"/>
                <a:ea typeface="Geneva"/>
                <a:cs typeface="Geneva"/>
                <a:sym typeface="Geneva"/>
              </a:defRPr>
            </a:pPr>
            <a:r>
              <a:t>  </a:t>
            </a:r>
            <a:r>
              <a:rPr>
                <a:solidFill>
                  <a:srgbClr val="CC0000"/>
                </a:solidFill>
              </a:rPr>
              <a:t>How much will be current in the circuit ?</a:t>
            </a:r>
            <a:r>
              <a:t>  </a:t>
            </a:r>
          </a:p>
          <a:p>
            <a:pPr>
              <a:spcBef>
                <a:spcPts val="1600"/>
              </a:spcBef>
              <a:buSzPct val="100000"/>
              <a:buChar char="•"/>
              <a:defRPr sz="2800">
                <a:latin typeface="Geneva"/>
                <a:ea typeface="Geneva"/>
                <a:cs typeface="Geneva"/>
                <a:sym typeface="Geneva"/>
              </a:defRPr>
            </a:pPr>
            <a:r>
              <a:t>  Obviously, the current in the circuit will be halved !</a:t>
            </a:r>
          </a:p>
        </p:txBody>
      </p:sp>
      <p:sp>
        <p:nvSpPr>
          <p:cNvPr id="712" name="Shape 712"/>
          <p:cNvSpPr/>
          <p:nvPr/>
        </p:nvSpPr>
        <p:spPr>
          <a:xfrm>
            <a:off x="457200" y="3857625"/>
            <a:ext cx="7848600" cy="999009"/>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lvl1pPr>
              <a:spcBef>
                <a:spcPts val="1600"/>
              </a:spcBef>
              <a:defRPr sz="2800">
                <a:solidFill>
                  <a:srgbClr val="0066CC"/>
                </a:solidFill>
                <a:latin typeface="Geneva"/>
                <a:ea typeface="Geneva"/>
                <a:cs typeface="Geneva"/>
                <a:sym typeface="Geneva"/>
              </a:defRPr>
            </a:lvl1pPr>
          </a:lstStyle>
          <a:p>
            <a:r>
              <a:t>When working with low value resistors, be sure to use very low impedance ammeters.</a:t>
            </a:r>
          </a:p>
        </p:txBody>
      </p:sp>
      <p:grpSp>
        <p:nvGrpSpPr>
          <p:cNvPr id="715" name="Group 715"/>
          <p:cNvGrpSpPr/>
          <p:nvPr/>
        </p:nvGrpSpPr>
        <p:grpSpPr>
          <a:xfrm>
            <a:off x="6324600" y="6476999"/>
            <a:ext cx="2057400" cy="396240"/>
            <a:chOff x="0" y="0"/>
            <a:chExt cx="2057400" cy="396238"/>
          </a:xfrm>
        </p:grpSpPr>
        <p:sp>
          <p:nvSpPr>
            <p:cNvPr id="713" name="Shape 713"/>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14" name="Shape 714"/>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grpSp>
        <p:nvGrpSpPr>
          <p:cNvPr id="718" name="Group 718"/>
          <p:cNvGrpSpPr/>
          <p:nvPr/>
        </p:nvGrpSpPr>
        <p:grpSpPr>
          <a:xfrm>
            <a:off x="8000998" y="3581398"/>
            <a:ext cx="1143005" cy="685803"/>
            <a:chOff x="0" y="0"/>
            <a:chExt cx="1143003" cy="685802"/>
          </a:xfrm>
        </p:grpSpPr>
        <p:sp>
          <p:nvSpPr>
            <p:cNvPr id="716" name="Shape 716"/>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17" name="Shape 717"/>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p:cNvSpPr>
          <p:nvPr>
            <p:ph type="title" idx="4294967295"/>
          </p:nvPr>
        </p:nvSpPr>
        <p:spPr>
          <a:xfrm>
            <a:off x="381000" y="304800"/>
            <a:ext cx="8229600" cy="1139825"/>
          </a:xfrm>
          <a:prstGeom prst="rect">
            <a:avLst/>
          </a:prstGeom>
        </p:spPr>
        <p:txBody>
          <a:bodyPr lIns="44450" tIns="44450" rIns="44450" bIns="44450"/>
          <a:lstStyle>
            <a:lvl1pPr>
              <a:lnSpc>
                <a:spcPct val="90000"/>
              </a:lnSpc>
              <a:defRPr sz="4300" b="1">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Voltmeters</a:t>
            </a:r>
          </a:p>
        </p:txBody>
      </p:sp>
      <p:sp>
        <p:nvSpPr>
          <p:cNvPr id="721" name="Shape 721"/>
          <p:cNvSpPr>
            <a:spLocks noGrp="1"/>
          </p:cNvSpPr>
          <p:nvPr>
            <p:ph type="body" sz="half" idx="4294967295"/>
          </p:nvPr>
        </p:nvSpPr>
        <p:spPr>
          <a:xfrm>
            <a:off x="457199" y="1219200"/>
            <a:ext cx="8018465" cy="2419350"/>
          </a:xfrm>
          <a:prstGeom prst="rect">
            <a:avLst/>
          </a:prstGeom>
        </p:spPr>
        <p:txBody>
          <a:bodyPr lIns="44450" tIns="44450" rIns="44450" bIns="44450"/>
          <a:lstStyle/>
          <a:p>
            <a:pPr marL="285750" indent="-285750">
              <a:spcBef>
                <a:spcPts val="600"/>
              </a:spcBef>
              <a:buClr>
                <a:srgbClr val="3891A7"/>
              </a:buClr>
              <a:buSzPct val="80000"/>
              <a:buFont typeface="Wingdings 2"/>
              <a:buChar char="●"/>
              <a:defRPr sz="2600">
                <a:latin typeface="Gill Sans MT"/>
                <a:ea typeface="Gill Sans MT"/>
                <a:cs typeface="Gill Sans MT"/>
                <a:sym typeface="Gill Sans MT"/>
              </a:defRPr>
            </a:pPr>
            <a:r>
              <a:t>Connections to circuits and components in </a:t>
            </a:r>
            <a:r>
              <a:rPr>
                <a:solidFill>
                  <a:srgbClr val="8DC765"/>
                </a:solidFill>
              </a:rPr>
              <a:t>parallel.</a:t>
            </a:r>
          </a:p>
          <a:p>
            <a:pPr marL="285750" indent="-285750">
              <a:spcBef>
                <a:spcPts val="600"/>
              </a:spcBef>
              <a:buClr>
                <a:srgbClr val="3891A7"/>
              </a:buClr>
              <a:buSzPct val="80000"/>
              <a:buFont typeface="Wingdings 2"/>
              <a:buChar char="●"/>
              <a:defRPr sz="2600">
                <a:latin typeface="Gill Sans MT"/>
                <a:ea typeface="Gill Sans MT"/>
                <a:cs typeface="Gill Sans MT"/>
                <a:sym typeface="Gill Sans MT"/>
              </a:defRPr>
            </a:pPr>
            <a:r>
              <a:t>High impedance (resistance) so as not to affect circuit.</a:t>
            </a:r>
          </a:p>
          <a:p>
            <a:pPr marL="285750" indent="-285750">
              <a:spcBef>
                <a:spcPts val="600"/>
              </a:spcBef>
              <a:buClr>
                <a:srgbClr val="3891A7"/>
              </a:buClr>
              <a:buSzPct val="80000"/>
              <a:buFont typeface="Wingdings 2"/>
              <a:buChar char="●"/>
              <a:defRPr sz="2600">
                <a:latin typeface="Gill Sans MT"/>
                <a:ea typeface="Gill Sans MT"/>
                <a:cs typeface="Gill Sans MT"/>
                <a:sym typeface="Gill Sans MT"/>
              </a:defRPr>
            </a:pPr>
            <a:r>
              <a:t>Constructed by adding a high resistance (</a:t>
            </a:r>
            <a:r>
              <a:rPr i="1"/>
              <a:t>R</a:t>
            </a:r>
            <a:r>
              <a:t>) in series with an electrically sensitive meter (M).</a:t>
            </a:r>
          </a:p>
        </p:txBody>
      </p:sp>
      <p:sp>
        <p:nvSpPr>
          <p:cNvPr id="722" name="Shape 722"/>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65</a:t>
            </a:fld>
            <a:endParaRPr/>
          </a:p>
        </p:txBody>
      </p:sp>
      <p:grpSp>
        <p:nvGrpSpPr>
          <p:cNvPr id="778" name="Group 778"/>
          <p:cNvGrpSpPr/>
          <p:nvPr/>
        </p:nvGrpSpPr>
        <p:grpSpPr>
          <a:xfrm>
            <a:off x="2209800" y="3995737"/>
            <a:ext cx="4675189" cy="2107606"/>
            <a:chOff x="0" y="0"/>
            <a:chExt cx="4675188" cy="2107605"/>
          </a:xfrm>
        </p:grpSpPr>
        <p:sp>
          <p:nvSpPr>
            <p:cNvPr id="723" name="Shape 723"/>
            <p:cNvSpPr/>
            <p:nvPr/>
          </p:nvSpPr>
          <p:spPr>
            <a:xfrm>
              <a:off x="396875" y="0"/>
              <a:ext cx="3910014" cy="1454152"/>
            </a:xfrm>
            <a:prstGeom prst="rect">
              <a:avLst/>
            </a:prstGeom>
            <a:solidFill>
              <a:srgbClr val="E7DEC9"/>
            </a:solidFill>
            <a:ln w="127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24" name="Shape 724"/>
            <p:cNvSpPr/>
            <p:nvPr/>
          </p:nvSpPr>
          <p:spPr>
            <a:xfrm>
              <a:off x="677862" y="139700"/>
              <a:ext cx="1114427" cy="1111253"/>
            </a:xfrm>
            <a:prstGeom prst="ellipse">
              <a:avLst/>
            </a:prstGeom>
            <a:noFill/>
            <a:ln w="508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25" name="Shape 725"/>
            <p:cNvSpPr/>
            <p:nvPr/>
          </p:nvSpPr>
          <p:spPr>
            <a:xfrm flipH="1" flipV="1">
              <a:off x="0" y="647699"/>
              <a:ext cx="677864"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726" name="Shape 726"/>
            <p:cNvSpPr/>
            <p:nvPr/>
          </p:nvSpPr>
          <p:spPr>
            <a:xfrm flipH="1">
              <a:off x="22223" y="674687"/>
              <a:ext cx="4" cy="1414466"/>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727" name="Shape 727"/>
            <p:cNvSpPr/>
            <p:nvPr/>
          </p:nvSpPr>
          <p:spPr>
            <a:xfrm>
              <a:off x="4114800" y="685800"/>
              <a:ext cx="560389"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728" name="Shape 728"/>
            <p:cNvSpPr/>
            <p:nvPr/>
          </p:nvSpPr>
          <p:spPr>
            <a:xfrm>
              <a:off x="4025900" y="425450"/>
              <a:ext cx="160339" cy="522289"/>
            </a:xfrm>
            <a:prstGeom prst="ellipse">
              <a:avLst/>
            </a:prstGeom>
            <a:solidFill>
              <a:srgbClr val="714400"/>
            </a:solidFill>
            <a:ln w="12700"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29" name="Shape 729"/>
            <p:cNvSpPr/>
            <p:nvPr/>
          </p:nvSpPr>
          <p:spPr>
            <a:xfrm>
              <a:off x="3857625" y="419100"/>
              <a:ext cx="250826" cy="525464"/>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nvGrpSpPr>
            <p:cNvPr id="733" name="Group 733"/>
            <p:cNvGrpSpPr/>
            <p:nvPr/>
          </p:nvGrpSpPr>
          <p:grpSpPr>
            <a:xfrm>
              <a:off x="3740148" y="419100"/>
              <a:ext cx="265117" cy="539751"/>
              <a:chOff x="-1" y="0"/>
              <a:chExt cx="265115" cy="539750"/>
            </a:xfrm>
          </p:grpSpPr>
          <p:sp>
            <p:nvSpPr>
              <p:cNvPr id="730" name="Shape 730"/>
              <p:cNvSpPr/>
              <p:nvPr/>
            </p:nvSpPr>
            <p:spPr>
              <a:xfrm>
                <a:off x="92276" y="-1"/>
                <a:ext cx="172839" cy="534989"/>
              </a:xfrm>
              <a:prstGeom prst="ellipse">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31" name="Shape 731"/>
              <p:cNvSpPr/>
              <p:nvPr/>
            </p:nvSpPr>
            <p:spPr>
              <a:xfrm>
                <a:off x="92276" y="-1"/>
                <a:ext cx="89350" cy="539751"/>
              </a:xfrm>
              <a:prstGeom prst="rect">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32" name="Shape 732"/>
              <p:cNvSpPr/>
              <p:nvPr/>
            </p:nvSpPr>
            <p:spPr>
              <a:xfrm>
                <a:off x="-2" y="-1"/>
                <a:ext cx="174305" cy="534989"/>
              </a:xfrm>
              <a:prstGeom prst="ellipse">
                <a:avLst/>
              </a:prstGeom>
              <a:solidFill>
                <a:srgbClr val="919191"/>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37" name="Group 737"/>
            <p:cNvGrpSpPr/>
            <p:nvPr/>
          </p:nvGrpSpPr>
          <p:grpSpPr>
            <a:xfrm>
              <a:off x="3640136" y="419100"/>
              <a:ext cx="265117" cy="539751"/>
              <a:chOff x="-1" y="0"/>
              <a:chExt cx="265115" cy="539750"/>
            </a:xfrm>
          </p:grpSpPr>
          <p:sp>
            <p:nvSpPr>
              <p:cNvPr id="734" name="Shape 734"/>
              <p:cNvSpPr/>
              <p:nvPr/>
            </p:nvSpPr>
            <p:spPr>
              <a:xfrm>
                <a:off x="90812" y="-1"/>
                <a:ext cx="174303"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35" name="Shape 735"/>
              <p:cNvSpPr/>
              <p:nvPr/>
            </p:nvSpPr>
            <p:spPr>
              <a:xfrm>
                <a:off x="90812" y="-1"/>
                <a:ext cx="90814"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36" name="Shape 736"/>
              <p:cNvSpPr/>
              <p:nvPr/>
            </p:nvSpPr>
            <p:spPr>
              <a:xfrm>
                <a:off x="-2" y="-1"/>
                <a:ext cx="174305"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41" name="Group 741"/>
            <p:cNvGrpSpPr/>
            <p:nvPr/>
          </p:nvGrpSpPr>
          <p:grpSpPr>
            <a:xfrm>
              <a:off x="3532186" y="419100"/>
              <a:ext cx="265117" cy="539751"/>
              <a:chOff x="-1" y="0"/>
              <a:chExt cx="265115" cy="539750"/>
            </a:xfrm>
          </p:grpSpPr>
          <p:sp>
            <p:nvSpPr>
              <p:cNvPr id="738" name="Shape 738"/>
              <p:cNvSpPr/>
              <p:nvPr/>
            </p:nvSpPr>
            <p:spPr>
              <a:xfrm>
                <a:off x="90812" y="-1"/>
                <a:ext cx="174303" cy="534989"/>
              </a:xfrm>
              <a:prstGeom prst="ellipse">
                <a:avLst/>
              </a:prstGeom>
              <a:solidFill>
                <a:srgbClr val="7B00E4"/>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39" name="Shape 739"/>
              <p:cNvSpPr/>
              <p:nvPr/>
            </p:nvSpPr>
            <p:spPr>
              <a:xfrm>
                <a:off x="90812" y="-1"/>
                <a:ext cx="90814" cy="539751"/>
              </a:xfrm>
              <a:prstGeom prst="rect">
                <a:avLst/>
              </a:prstGeom>
              <a:solidFill>
                <a:srgbClr val="7B00E4"/>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40" name="Shape 740"/>
              <p:cNvSpPr/>
              <p:nvPr/>
            </p:nvSpPr>
            <p:spPr>
              <a:xfrm>
                <a:off x="-2" y="-1"/>
                <a:ext cx="172839" cy="534989"/>
              </a:xfrm>
              <a:prstGeom prst="ellipse">
                <a:avLst/>
              </a:prstGeom>
              <a:solidFill>
                <a:srgbClr val="7B00E4"/>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45" name="Group 745"/>
            <p:cNvGrpSpPr/>
            <p:nvPr/>
          </p:nvGrpSpPr>
          <p:grpSpPr>
            <a:xfrm>
              <a:off x="3444875" y="419100"/>
              <a:ext cx="263527" cy="539751"/>
              <a:chOff x="0" y="0"/>
              <a:chExt cx="263525" cy="539750"/>
            </a:xfrm>
          </p:grpSpPr>
          <p:sp>
            <p:nvSpPr>
              <p:cNvPr id="742" name="Shape 742"/>
              <p:cNvSpPr/>
              <p:nvPr/>
            </p:nvSpPr>
            <p:spPr>
              <a:xfrm>
                <a:off x="90769" y="-1"/>
                <a:ext cx="172757"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43" name="Shape 743"/>
              <p:cNvSpPr/>
              <p:nvPr/>
            </p:nvSpPr>
            <p:spPr>
              <a:xfrm>
                <a:off x="90769" y="-1"/>
                <a:ext cx="89308"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44" name="Shape 744"/>
              <p:cNvSpPr/>
              <p:nvPr/>
            </p:nvSpPr>
            <p:spPr>
              <a:xfrm>
                <a:off x="-1" y="-1"/>
                <a:ext cx="172757"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49" name="Group 749"/>
            <p:cNvGrpSpPr/>
            <p:nvPr/>
          </p:nvGrpSpPr>
          <p:grpSpPr>
            <a:xfrm>
              <a:off x="3378198" y="438150"/>
              <a:ext cx="266706" cy="539751"/>
              <a:chOff x="0" y="0"/>
              <a:chExt cx="266704" cy="539750"/>
            </a:xfrm>
          </p:grpSpPr>
          <p:sp>
            <p:nvSpPr>
              <p:cNvPr id="746" name="Shape 746"/>
              <p:cNvSpPr/>
              <p:nvPr/>
            </p:nvSpPr>
            <p:spPr>
              <a:xfrm>
                <a:off x="91355" y="-1"/>
                <a:ext cx="175349" cy="534989"/>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47" name="Shape 747"/>
              <p:cNvSpPr/>
              <p:nvPr/>
            </p:nvSpPr>
            <p:spPr>
              <a:xfrm>
                <a:off x="91355" y="-1"/>
                <a:ext cx="91358" cy="539751"/>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48" name="Shape 748"/>
              <p:cNvSpPr/>
              <p:nvPr/>
            </p:nvSpPr>
            <p:spPr>
              <a:xfrm>
                <a:off x="-1" y="-1"/>
                <a:ext cx="175348" cy="534989"/>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53" name="Group 753"/>
            <p:cNvGrpSpPr/>
            <p:nvPr/>
          </p:nvGrpSpPr>
          <p:grpSpPr>
            <a:xfrm>
              <a:off x="3305173" y="419100"/>
              <a:ext cx="265117" cy="539751"/>
              <a:chOff x="-1" y="0"/>
              <a:chExt cx="265115" cy="539750"/>
            </a:xfrm>
          </p:grpSpPr>
          <p:sp>
            <p:nvSpPr>
              <p:cNvPr id="750" name="Shape 750"/>
              <p:cNvSpPr/>
              <p:nvPr/>
            </p:nvSpPr>
            <p:spPr>
              <a:xfrm>
                <a:off x="92276" y="-1"/>
                <a:ext cx="172839"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51" name="Shape 751"/>
              <p:cNvSpPr/>
              <p:nvPr/>
            </p:nvSpPr>
            <p:spPr>
              <a:xfrm>
                <a:off x="92276" y="-1"/>
                <a:ext cx="89350"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52" name="Shape 752"/>
              <p:cNvSpPr/>
              <p:nvPr/>
            </p:nvSpPr>
            <p:spPr>
              <a:xfrm>
                <a:off x="-2" y="-1"/>
                <a:ext cx="174305"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57" name="Group 757"/>
            <p:cNvGrpSpPr/>
            <p:nvPr/>
          </p:nvGrpSpPr>
          <p:grpSpPr>
            <a:xfrm>
              <a:off x="3225800" y="419100"/>
              <a:ext cx="265115" cy="539751"/>
              <a:chOff x="0" y="0"/>
              <a:chExt cx="265114" cy="539750"/>
            </a:xfrm>
          </p:grpSpPr>
          <p:sp>
            <p:nvSpPr>
              <p:cNvPr id="754" name="Shape 754"/>
              <p:cNvSpPr/>
              <p:nvPr/>
            </p:nvSpPr>
            <p:spPr>
              <a:xfrm>
                <a:off x="91316" y="-1"/>
                <a:ext cx="173799" cy="534989"/>
              </a:xfrm>
              <a:prstGeom prst="ellipse">
                <a:avLst/>
              </a:prstGeom>
              <a:solidFill>
                <a:srgbClr val="0000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55" name="Shape 755"/>
              <p:cNvSpPr/>
              <p:nvPr/>
            </p:nvSpPr>
            <p:spPr>
              <a:xfrm>
                <a:off x="91316" y="-1"/>
                <a:ext cx="89846" cy="539751"/>
              </a:xfrm>
              <a:prstGeom prst="rect">
                <a:avLst/>
              </a:prstGeom>
              <a:solidFill>
                <a:srgbClr val="0000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56" name="Shape 756"/>
              <p:cNvSpPr/>
              <p:nvPr/>
            </p:nvSpPr>
            <p:spPr>
              <a:xfrm>
                <a:off x="0" y="-1"/>
                <a:ext cx="173796" cy="534989"/>
              </a:xfrm>
              <a:prstGeom prst="ellipse">
                <a:avLst/>
              </a:prstGeom>
              <a:solidFill>
                <a:srgbClr val="0000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61" name="Group 761"/>
            <p:cNvGrpSpPr/>
            <p:nvPr/>
          </p:nvGrpSpPr>
          <p:grpSpPr>
            <a:xfrm>
              <a:off x="3140075" y="381000"/>
              <a:ext cx="263526" cy="539751"/>
              <a:chOff x="0" y="0"/>
              <a:chExt cx="263525" cy="539750"/>
            </a:xfrm>
          </p:grpSpPr>
          <p:sp>
            <p:nvSpPr>
              <p:cNvPr id="758" name="Shape 758"/>
              <p:cNvSpPr/>
              <p:nvPr/>
            </p:nvSpPr>
            <p:spPr>
              <a:xfrm>
                <a:off x="90769" y="-1"/>
                <a:ext cx="172757"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59" name="Shape 759"/>
              <p:cNvSpPr/>
              <p:nvPr/>
            </p:nvSpPr>
            <p:spPr>
              <a:xfrm>
                <a:off x="90769" y="-1"/>
                <a:ext cx="89308" cy="539751"/>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0" name="Shape 760"/>
              <p:cNvSpPr/>
              <p:nvPr/>
            </p:nvSpPr>
            <p:spPr>
              <a:xfrm>
                <a:off x="-1" y="-1"/>
                <a:ext cx="172757" cy="534989"/>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grpSp>
          <p:nvGrpSpPr>
            <p:cNvPr id="765" name="Group 765"/>
            <p:cNvGrpSpPr/>
            <p:nvPr/>
          </p:nvGrpSpPr>
          <p:grpSpPr>
            <a:xfrm>
              <a:off x="3063875" y="457200"/>
              <a:ext cx="228601" cy="525465"/>
              <a:chOff x="0" y="0"/>
              <a:chExt cx="228600" cy="525463"/>
            </a:xfrm>
          </p:grpSpPr>
          <p:sp>
            <p:nvSpPr>
              <p:cNvPr id="762" name="Shape 762"/>
              <p:cNvSpPr/>
              <p:nvPr/>
            </p:nvSpPr>
            <p:spPr>
              <a:xfrm>
                <a:off x="78626" y="0"/>
                <a:ext cx="149975" cy="520702"/>
              </a:xfrm>
              <a:prstGeom prst="ellipse">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3" name="Shape 763"/>
              <p:cNvSpPr/>
              <p:nvPr/>
            </p:nvSpPr>
            <p:spPr>
              <a:xfrm>
                <a:off x="78626" y="0"/>
                <a:ext cx="77173" cy="525464"/>
              </a:xfrm>
              <a:prstGeom prst="rect">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4" name="Shape 764"/>
              <p:cNvSpPr/>
              <p:nvPr/>
            </p:nvSpPr>
            <p:spPr>
              <a:xfrm>
                <a:off x="0" y="0"/>
                <a:ext cx="148519" cy="520702"/>
              </a:xfrm>
              <a:prstGeom prst="ellipse">
                <a:avLst/>
              </a:prstGeom>
              <a:solidFill>
                <a:srgbClr val="FAFD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grpSp>
        <p:sp>
          <p:nvSpPr>
            <p:cNvPr id="766" name="Shape 766"/>
            <p:cNvSpPr/>
            <p:nvPr/>
          </p:nvSpPr>
          <p:spPr>
            <a:xfrm>
              <a:off x="3063875" y="457200"/>
              <a:ext cx="177801" cy="525465"/>
            </a:xfrm>
            <a:prstGeom prst="ellipse">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7" name="Shape 767"/>
            <p:cNvSpPr/>
            <p:nvPr/>
          </p:nvSpPr>
          <p:spPr>
            <a:xfrm>
              <a:off x="2330450" y="433387"/>
              <a:ext cx="819151" cy="515939"/>
            </a:xfrm>
            <a:prstGeom prst="rect">
              <a:avLst/>
            </a:prstGeom>
            <a:solidFill>
              <a:srgbClr val="714400"/>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8" name="Shape 768"/>
            <p:cNvSpPr/>
            <p:nvPr/>
          </p:nvSpPr>
          <p:spPr>
            <a:xfrm>
              <a:off x="2254250" y="439737"/>
              <a:ext cx="155577" cy="512765"/>
            </a:xfrm>
            <a:prstGeom prst="ellipse">
              <a:avLst/>
            </a:prstGeom>
            <a:solidFill>
              <a:srgbClr val="714400"/>
            </a:solidFill>
            <a:ln w="12700"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69" name="Shape 769"/>
            <p:cNvSpPr/>
            <p:nvPr/>
          </p:nvSpPr>
          <p:spPr>
            <a:xfrm>
              <a:off x="2347912" y="423862"/>
              <a:ext cx="1651002"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770" name="Shape 770"/>
            <p:cNvSpPr/>
            <p:nvPr/>
          </p:nvSpPr>
          <p:spPr>
            <a:xfrm>
              <a:off x="2354262" y="958850"/>
              <a:ext cx="1682752" cy="1"/>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771" name="Shape 771"/>
            <p:cNvSpPr/>
            <p:nvPr/>
          </p:nvSpPr>
          <p:spPr>
            <a:xfrm>
              <a:off x="1857375" y="695325"/>
              <a:ext cx="458789" cy="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772" name="Shape 772"/>
            <p:cNvSpPr/>
            <p:nvPr/>
          </p:nvSpPr>
          <p:spPr>
            <a:xfrm>
              <a:off x="4025900" y="423862"/>
              <a:ext cx="80964" cy="2"/>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773" name="Shape 773"/>
            <p:cNvSpPr/>
            <p:nvPr/>
          </p:nvSpPr>
          <p:spPr>
            <a:xfrm>
              <a:off x="4025900" y="958850"/>
              <a:ext cx="80964" cy="1"/>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p>
          </p:txBody>
        </p:sp>
        <p:sp>
          <p:nvSpPr>
            <p:cNvPr id="774" name="Shape 774"/>
            <p:cNvSpPr/>
            <p:nvPr/>
          </p:nvSpPr>
          <p:spPr>
            <a:xfrm>
              <a:off x="4664075" y="685799"/>
              <a:ext cx="2" cy="1414466"/>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775" name="Shape 775"/>
            <p:cNvSpPr/>
            <p:nvPr/>
          </p:nvSpPr>
          <p:spPr>
            <a:xfrm>
              <a:off x="1042987" y="439737"/>
              <a:ext cx="887414" cy="601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a:solidFill>
                    <a:srgbClr val="AA8A14"/>
                  </a:solidFill>
                  <a:latin typeface="Geneva"/>
                  <a:ea typeface="Geneva"/>
                  <a:cs typeface="Geneva"/>
                  <a:sym typeface="Geneva"/>
                </a:defRPr>
              </a:lvl1pPr>
            </a:lstStyle>
            <a:p>
              <a:r>
                <a:t>M</a:t>
              </a:r>
            </a:p>
          </p:txBody>
        </p:sp>
        <p:sp>
          <p:nvSpPr>
            <p:cNvPr id="776" name="Shape 776"/>
            <p:cNvSpPr/>
            <p:nvPr/>
          </p:nvSpPr>
          <p:spPr>
            <a:xfrm>
              <a:off x="1341437" y="1506538"/>
              <a:ext cx="2189164" cy="601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a:solidFill>
                    <a:srgbClr val="AA8A14"/>
                  </a:solidFill>
                  <a:latin typeface="Geneva"/>
                  <a:ea typeface="Geneva"/>
                  <a:cs typeface="Geneva"/>
                  <a:sym typeface="Geneva"/>
                </a:defRPr>
              </a:lvl1pPr>
            </a:lstStyle>
            <a:p>
              <a:r>
                <a:t>Voltmeter</a:t>
              </a:r>
            </a:p>
          </p:txBody>
        </p:sp>
        <p:sp>
          <p:nvSpPr>
            <p:cNvPr id="777" name="Shape 777"/>
            <p:cNvSpPr/>
            <p:nvPr/>
          </p:nvSpPr>
          <p:spPr>
            <a:xfrm>
              <a:off x="2911475" y="914400"/>
              <a:ext cx="533401" cy="49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600"/>
                </a:spcBef>
                <a:defRPr sz="2800" i="1">
                  <a:latin typeface="Gill Sans MT"/>
                  <a:ea typeface="Gill Sans MT"/>
                  <a:cs typeface="Gill Sans MT"/>
                  <a:sym typeface="Gill Sans MT"/>
                </a:defRPr>
              </a:lvl1pPr>
            </a:lstStyle>
            <a:p>
              <a:r>
                <a:t>R</a:t>
              </a:r>
            </a:p>
          </p:txBody>
        </p:sp>
      </p:grpSp>
      <p:grpSp>
        <p:nvGrpSpPr>
          <p:cNvPr id="781" name="Group 781"/>
          <p:cNvGrpSpPr/>
          <p:nvPr/>
        </p:nvGrpSpPr>
        <p:grpSpPr>
          <a:xfrm>
            <a:off x="6324600" y="6477000"/>
            <a:ext cx="2057400" cy="396239"/>
            <a:chOff x="0" y="0"/>
            <a:chExt cx="2057400" cy="396237"/>
          </a:xfrm>
        </p:grpSpPr>
        <p:sp>
          <p:nvSpPr>
            <p:cNvPr id="779" name="Shape 779"/>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80" name="Shape 780"/>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a:spLocks noGrp="1"/>
          </p:cNvSpPr>
          <p:nvPr>
            <p:ph type="title" idx="4294967295"/>
          </p:nvPr>
        </p:nvSpPr>
        <p:spPr>
          <a:xfrm>
            <a:off x="457200" y="277811"/>
            <a:ext cx="8229600" cy="941389"/>
          </a:xfrm>
          <a:prstGeom prst="rect">
            <a:avLst/>
          </a:prstGeom>
        </p:spPr>
        <p:txBody>
          <a:bodyPr/>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Extending the Range of Voltmeters</a:t>
            </a:r>
          </a:p>
        </p:txBody>
      </p:sp>
      <p:pic>
        <p:nvPicPr>
          <p:cNvPr id="784" name="image49.png"/>
          <p:cNvPicPr>
            <a:picLocks noChangeAspect="1"/>
          </p:cNvPicPr>
          <p:nvPr/>
        </p:nvPicPr>
        <p:blipFill>
          <a:blip r:embed="rId2">
            <a:extLst/>
          </a:blip>
          <a:stretch>
            <a:fillRect/>
          </a:stretch>
        </p:blipFill>
        <p:spPr>
          <a:xfrm>
            <a:off x="1295400" y="1143000"/>
            <a:ext cx="6553200" cy="3448050"/>
          </a:xfrm>
          <a:prstGeom prst="rect">
            <a:avLst/>
          </a:prstGeom>
          <a:ln w="28575">
            <a:solidFill>
              <a:srgbClr val="66CCFF"/>
            </a:solidFill>
            <a:miter/>
          </a:ln>
        </p:spPr>
      </p:pic>
      <p:sp>
        <p:nvSpPr>
          <p:cNvPr id="785" name="Shape 785"/>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66</a:t>
            </a:fld>
            <a:endParaRPr/>
          </a:p>
        </p:txBody>
      </p:sp>
      <p:sp>
        <p:nvSpPr>
          <p:cNvPr id="786" name="Shape 786"/>
          <p:cNvSpPr/>
          <p:nvPr/>
        </p:nvSpPr>
        <p:spPr>
          <a:xfrm>
            <a:off x="609600" y="4953000"/>
            <a:ext cx="8077200" cy="8891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latin typeface="Times New Roman"/>
                <a:ea typeface="Times New Roman"/>
                <a:cs typeface="Times New Roman"/>
                <a:sym typeface="Times New Roman"/>
              </a:defRPr>
            </a:pPr>
            <a:r>
              <a:t>Suppose that we want to extend the voltage range of this basic meter to </a:t>
            </a:r>
            <a:r>
              <a:rPr>
                <a:solidFill>
                  <a:srgbClr val="0066CC"/>
                </a:solidFill>
              </a:rPr>
              <a:t>0-10 V.</a:t>
            </a:r>
          </a:p>
        </p:txBody>
      </p:sp>
      <p:grpSp>
        <p:nvGrpSpPr>
          <p:cNvPr id="789" name="Group 789"/>
          <p:cNvGrpSpPr/>
          <p:nvPr/>
        </p:nvGrpSpPr>
        <p:grpSpPr>
          <a:xfrm>
            <a:off x="6324600" y="6477000"/>
            <a:ext cx="2057400" cy="396239"/>
            <a:chOff x="0" y="0"/>
            <a:chExt cx="2057400" cy="396237"/>
          </a:xfrm>
        </p:grpSpPr>
        <p:sp>
          <p:nvSpPr>
            <p:cNvPr id="787" name="Shape 787"/>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88" name="Shape 788"/>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67</a:t>
            </a:fld>
            <a:endParaRPr/>
          </a:p>
        </p:txBody>
      </p:sp>
      <p:sp>
        <p:nvSpPr>
          <p:cNvPr id="792" name="Shape 792"/>
          <p:cNvSpPr/>
          <p:nvPr/>
        </p:nvSpPr>
        <p:spPr>
          <a:xfrm>
            <a:off x="457200" y="533400"/>
            <a:ext cx="8686800" cy="55029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latin typeface="Times New Roman"/>
                <a:ea typeface="Times New Roman"/>
                <a:cs typeface="Times New Roman"/>
                <a:sym typeface="Times New Roman"/>
              </a:defRPr>
            </a:pPr>
            <a:r>
              <a:t>The total resistance </a:t>
            </a:r>
            <a:r>
              <a:rPr i="1"/>
              <a:t>R</a:t>
            </a:r>
            <a:r>
              <a:rPr baseline="-25000"/>
              <a:t>T</a:t>
            </a:r>
            <a:r>
              <a:t> must be such that</a:t>
            </a:r>
          </a:p>
        </p:txBody>
      </p:sp>
      <p:pic>
        <p:nvPicPr>
          <p:cNvPr id="793" name="image50.png"/>
          <p:cNvPicPr>
            <a:picLocks noChangeAspect="1"/>
          </p:cNvPicPr>
          <p:nvPr/>
        </p:nvPicPr>
        <p:blipFill>
          <a:blip r:embed="rId2">
            <a:extLst/>
          </a:blip>
          <a:stretch>
            <a:fillRect/>
          </a:stretch>
        </p:blipFill>
        <p:spPr>
          <a:xfrm>
            <a:off x="1371600" y="990600"/>
            <a:ext cx="6096000" cy="858838"/>
          </a:xfrm>
          <a:prstGeom prst="rect">
            <a:avLst/>
          </a:prstGeom>
          <a:ln w="12700">
            <a:miter lim="400000"/>
          </a:ln>
        </p:spPr>
      </p:pic>
      <p:pic>
        <p:nvPicPr>
          <p:cNvPr id="794" name="image51.png"/>
          <p:cNvPicPr>
            <a:picLocks noChangeAspect="1"/>
          </p:cNvPicPr>
          <p:nvPr/>
        </p:nvPicPr>
        <p:blipFill>
          <a:blip r:embed="rId3">
            <a:extLst/>
          </a:blip>
          <a:stretch>
            <a:fillRect/>
          </a:stretch>
        </p:blipFill>
        <p:spPr>
          <a:xfrm>
            <a:off x="381000" y="2057400"/>
            <a:ext cx="6477000" cy="503238"/>
          </a:xfrm>
          <a:prstGeom prst="rect">
            <a:avLst/>
          </a:prstGeom>
          <a:ln w="12700">
            <a:miter lim="400000"/>
          </a:ln>
        </p:spPr>
      </p:pic>
      <p:sp>
        <p:nvSpPr>
          <p:cNvPr id="795" name="Shape 795"/>
          <p:cNvSpPr/>
          <p:nvPr/>
        </p:nvSpPr>
        <p:spPr>
          <a:xfrm>
            <a:off x="381000" y="3473450"/>
            <a:ext cx="8534400" cy="95669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solidFill>
                  <a:srgbClr val="0066CC"/>
                </a:solidFill>
                <a:latin typeface="Times New Roman"/>
                <a:ea typeface="Times New Roman"/>
                <a:cs typeface="Times New Roman"/>
                <a:sym typeface="Times New Roman"/>
              </a:defRPr>
            </a:pPr>
            <a:r>
              <a:t>Now,</a:t>
            </a:r>
            <a:r>
              <a:rPr>
                <a:solidFill>
                  <a:srgbClr val="000000"/>
                </a:solidFill>
              </a:rPr>
              <a:t> suppose that the range of a basic meter is to be extended to </a:t>
            </a:r>
            <a:r>
              <a:rPr i="1">
                <a:solidFill>
                  <a:srgbClr val="000000"/>
                </a:solidFill>
              </a:rPr>
              <a:t>V</a:t>
            </a:r>
            <a:r>
              <a:rPr baseline="-25000">
                <a:solidFill>
                  <a:srgbClr val="000000"/>
                </a:solidFill>
              </a:rPr>
              <a:t>fsd</a:t>
            </a:r>
            <a:r>
              <a:rPr>
                <a:solidFill>
                  <a:srgbClr val="000000"/>
                </a:solidFill>
              </a:rPr>
              <a:t> volts. Then, we should have</a:t>
            </a:r>
          </a:p>
        </p:txBody>
      </p:sp>
      <p:pic>
        <p:nvPicPr>
          <p:cNvPr id="796" name="image52.png"/>
          <p:cNvPicPr>
            <a:picLocks noChangeAspect="1"/>
          </p:cNvPicPr>
          <p:nvPr/>
        </p:nvPicPr>
        <p:blipFill>
          <a:blip r:embed="rId4">
            <a:extLst/>
          </a:blip>
          <a:stretch>
            <a:fillRect/>
          </a:stretch>
        </p:blipFill>
        <p:spPr>
          <a:xfrm>
            <a:off x="838200" y="4419600"/>
            <a:ext cx="6858000" cy="914400"/>
          </a:xfrm>
          <a:prstGeom prst="rect">
            <a:avLst/>
          </a:prstGeom>
          <a:ln w="12700">
            <a:miter lim="400000"/>
          </a:ln>
        </p:spPr>
      </p:pic>
      <p:sp>
        <p:nvSpPr>
          <p:cNvPr id="797" name="Shape 797"/>
          <p:cNvSpPr/>
          <p:nvPr/>
        </p:nvSpPr>
        <p:spPr>
          <a:xfrm>
            <a:off x="685800" y="5334000"/>
            <a:ext cx="8001000" cy="95669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latin typeface="Times New Roman"/>
                <a:ea typeface="Times New Roman"/>
                <a:cs typeface="Times New Roman"/>
                <a:sym typeface="Times New Roman"/>
              </a:defRPr>
            </a:pPr>
            <a:r>
              <a:t>The series resistor </a:t>
            </a:r>
            <a:r>
              <a:rPr i="1"/>
              <a:t>R</a:t>
            </a:r>
            <a:r>
              <a:rPr baseline="-25000"/>
              <a:t>s</a:t>
            </a:r>
            <a:r>
              <a:t> is also called a </a:t>
            </a:r>
            <a:r>
              <a:rPr b="1" i="1">
                <a:solidFill>
                  <a:srgbClr val="0066CC"/>
                </a:solidFill>
              </a:rPr>
              <a:t>range-multiplier</a:t>
            </a:r>
            <a:r>
              <a:t>, as it multiplies the voltage range. </a:t>
            </a:r>
          </a:p>
        </p:txBody>
      </p:sp>
      <p:grpSp>
        <p:nvGrpSpPr>
          <p:cNvPr id="800" name="Group 800"/>
          <p:cNvGrpSpPr/>
          <p:nvPr/>
        </p:nvGrpSpPr>
        <p:grpSpPr>
          <a:xfrm>
            <a:off x="6324600" y="6477000"/>
            <a:ext cx="2057400" cy="396239"/>
            <a:chOff x="0" y="0"/>
            <a:chExt cx="2057400" cy="396237"/>
          </a:xfrm>
        </p:grpSpPr>
        <p:sp>
          <p:nvSpPr>
            <p:cNvPr id="798" name="Shape 798"/>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799" name="Shape 799"/>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p:cNvSpPr>
          <p:nvPr>
            <p:ph type="title" idx="4294967295"/>
          </p:nvPr>
        </p:nvSpPr>
        <p:spPr>
          <a:xfrm>
            <a:off x="228600" y="422275"/>
            <a:ext cx="8229600" cy="720725"/>
          </a:xfrm>
          <a:prstGeom prst="rect">
            <a:avLst/>
          </a:prstGeom>
        </p:spPr>
        <p:txBody>
          <a:bodyPr lIns="44450" tIns="44450" rIns="44450" bIns="44450"/>
          <a:lstStyle>
            <a:lvl1pPr>
              <a:lnSpc>
                <a:spcPct val="90000"/>
              </a:lnSpc>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Example 4</a:t>
            </a:r>
          </a:p>
        </p:txBody>
      </p:sp>
      <p:sp>
        <p:nvSpPr>
          <p:cNvPr id="803" name="Shape 803"/>
          <p:cNvSpPr>
            <a:spLocks noGrp="1"/>
          </p:cNvSpPr>
          <p:nvPr>
            <p:ph type="body" sz="quarter" idx="4294967295"/>
          </p:nvPr>
        </p:nvSpPr>
        <p:spPr>
          <a:xfrm>
            <a:off x="304800" y="1066800"/>
            <a:ext cx="8582025" cy="914400"/>
          </a:xfrm>
          <a:prstGeom prst="rect">
            <a:avLst/>
          </a:prstGeom>
        </p:spPr>
        <p:txBody>
          <a:bodyPr lIns="44450" tIns="44450" rIns="44450" bIns="44450"/>
          <a:lstStyle>
            <a:lvl1pPr marL="0" indent="0">
              <a:spcBef>
                <a:spcPts val="600"/>
              </a:spcBef>
              <a:buSzTx/>
              <a:buNone/>
              <a:defRPr sz="2600">
                <a:latin typeface="Times New Roman"/>
                <a:ea typeface="Times New Roman"/>
                <a:cs typeface="Times New Roman"/>
                <a:sym typeface="Times New Roman"/>
              </a:defRPr>
            </a:lvl1pPr>
          </a:lstStyle>
          <a:p>
            <a:r>
              <a:t>A meter is rated at 1 mA fsd and has an internal resistance of 2000 Ω. How can it be used to measure 100 V fsd ?</a:t>
            </a:r>
          </a:p>
        </p:txBody>
      </p:sp>
      <p:sp>
        <p:nvSpPr>
          <p:cNvPr id="804" name="Shape 804"/>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68</a:t>
            </a:fld>
            <a:endParaRPr/>
          </a:p>
        </p:txBody>
      </p:sp>
      <p:sp>
        <p:nvSpPr>
          <p:cNvPr id="805" name="Shape 805"/>
          <p:cNvSpPr/>
          <p:nvPr/>
        </p:nvSpPr>
        <p:spPr>
          <a:xfrm>
            <a:off x="457200" y="4267200"/>
            <a:ext cx="8277225" cy="2070613"/>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400">
                <a:latin typeface="Times New Roman"/>
                <a:ea typeface="Times New Roman"/>
                <a:cs typeface="Times New Roman"/>
                <a:sym typeface="Times New Roman"/>
              </a:defRPr>
            </a:pPr>
            <a:r>
              <a:t>Maximum voltage that can be put across galvanometer is  </a:t>
            </a:r>
            <a:br/>
            <a:r>
              <a:t>	</a:t>
            </a:r>
            <a:r>
              <a:rPr i="1"/>
              <a:t>V</a:t>
            </a:r>
            <a:r>
              <a:rPr i="1" baseline="-20250"/>
              <a:t>m</a:t>
            </a:r>
            <a:r>
              <a:rPr i="1"/>
              <a:t> = I R</a:t>
            </a:r>
            <a:r>
              <a:rPr i="1" baseline="-20250"/>
              <a:t>m</a:t>
            </a:r>
            <a:r>
              <a:t> = 0.001 x 2000 = 2.0 V</a:t>
            </a:r>
            <a:br/>
            <a:r>
              <a:t>Thus, </a:t>
            </a:r>
            <a:r>
              <a:rPr i="1"/>
              <a:t>V</a:t>
            </a:r>
            <a:r>
              <a:rPr i="1" baseline="-20250"/>
              <a:t>s</a:t>
            </a:r>
            <a:r>
              <a:t> = </a:t>
            </a:r>
            <a:r>
              <a:rPr i="1"/>
              <a:t>V</a:t>
            </a:r>
            <a:r>
              <a:rPr i="1" baseline="-20250"/>
              <a:t>T  </a:t>
            </a:r>
            <a:r>
              <a:t>- </a:t>
            </a:r>
            <a:r>
              <a:rPr i="1"/>
              <a:t>V</a:t>
            </a:r>
            <a:r>
              <a:rPr i="1" baseline="-20250"/>
              <a:t>m</a:t>
            </a:r>
            <a:r>
              <a:rPr i="1"/>
              <a:t> = </a:t>
            </a:r>
            <a:r>
              <a:rPr i="1" baseline="-21832"/>
              <a:t> </a:t>
            </a:r>
            <a:r>
              <a:t>100 V - 2 V = 98 V</a:t>
            </a:r>
          </a:p>
          <a:p>
            <a:pPr>
              <a:spcBef>
                <a:spcPts val="400"/>
              </a:spcBef>
              <a:defRPr sz="2400">
                <a:latin typeface="Times New Roman"/>
                <a:ea typeface="Times New Roman"/>
                <a:cs typeface="Times New Roman"/>
                <a:sym typeface="Times New Roman"/>
              </a:defRPr>
            </a:pPr>
            <a:r>
              <a:t> This voltage must be dropped across </a:t>
            </a:r>
            <a:r>
              <a:rPr i="1"/>
              <a:t>R</a:t>
            </a:r>
            <a:r>
              <a:rPr i="1" baseline="-20250"/>
              <a:t>s</a:t>
            </a:r>
            <a:r>
              <a:rPr i="1"/>
              <a:t>. </a:t>
            </a:r>
            <a:r>
              <a:t>Therefore,</a:t>
            </a:r>
            <a:r>
              <a:rPr i="1"/>
              <a:t>	</a:t>
            </a:r>
          </a:p>
          <a:p>
            <a:pPr>
              <a:spcBef>
                <a:spcPts val="400"/>
              </a:spcBef>
              <a:defRPr sz="2400" i="1">
                <a:latin typeface="Times New Roman"/>
                <a:ea typeface="Times New Roman"/>
                <a:cs typeface="Times New Roman"/>
                <a:sym typeface="Times New Roman"/>
              </a:defRPr>
            </a:pPr>
            <a:r>
              <a:t>    	R</a:t>
            </a:r>
            <a:r>
              <a:rPr baseline="-20250"/>
              <a:t>s</a:t>
            </a:r>
            <a:r>
              <a:t> = V</a:t>
            </a:r>
            <a:r>
              <a:rPr baseline="-20250"/>
              <a:t>s</a:t>
            </a:r>
            <a:r>
              <a:t>/I</a:t>
            </a:r>
            <a:r>
              <a:rPr b="1" i="0"/>
              <a:t> = </a:t>
            </a:r>
            <a:r>
              <a:rPr i="0"/>
              <a:t>98 V / 0.001 A</a:t>
            </a:r>
            <a:r>
              <a:rPr b="1" i="0"/>
              <a:t> = </a:t>
            </a:r>
            <a:r>
              <a:rPr b="1" i="0">
                <a:solidFill>
                  <a:srgbClr val="F5094C"/>
                </a:solidFill>
              </a:rPr>
              <a:t>98 kΩ</a:t>
            </a:r>
            <a:r>
              <a:rPr b="1" i="0"/>
              <a:t> </a:t>
            </a:r>
          </a:p>
        </p:txBody>
      </p:sp>
      <p:sp>
        <p:nvSpPr>
          <p:cNvPr id="806" name="Shape 806"/>
          <p:cNvSpPr/>
          <p:nvPr/>
        </p:nvSpPr>
        <p:spPr>
          <a:xfrm>
            <a:off x="4238625" y="3792537"/>
            <a:ext cx="1574800" cy="418471"/>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i="1">
                <a:latin typeface="Times New Roman"/>
                <a:ea typeface="Times New Roman"/>
                <a:cs typeface="Times New Roman"/>
                <a:sym typeface="Times New Roman"/>
              </a:defRPr>
            </a:pPr>
            <a:r>
              <a:t>V</a:t>
            </a:r>
            <a:r>
              <a:rPr baseline="-25000"/>
              <a:t>s</a:t>
            </a:r>
            <a:r>
              <a:rPr i="0"/>
              <a:t> = 98 V</a:t>
            </a:r>
          </a:p>
        </p:txBody>
      </p:sp>
      <p:sp>
        <p:nvSpPr>
          <p:cNvPr id="807" name="Shape 807"/>
          <p:cNvSpPr/>
          <p:nvPr/>
        </p:nvSpPr>
        <p:spPr>
          <a:xfrm>
            <a:off x="2971800" y="3810000"/>
            <a:ext cx="1187450" cy="418470"/>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i="1">
                <a:latin typeface="Times New Roman"/>
                <a:ea typeface="Times New Roman"/>
                <a:cs typeface="Times New Roman"/>
                <a:sym typeface="Times New Roman"/>
              </a:defRPr>
            </a:pPr>
            <a:r>
              <a:t>V</a:t>
            </a:r>
            <a:r>
              <a:rPr baseline="-25000"/>
              <a:t>m</a:t>
            </a:r>
            <a:r>
              <a:rPr i="0"/>
              <a:t> = 2 V</a:t>
            </a:r>
          </a:p>
        </p:txBody>
      </p:sp>
      <p:sp>
        <p:nvSpPr>
          <p:cNvPr id="808" name="Shape 808"/>
          <p:cNvSpPr/>
          <p:nvPr/>
        </p:nvSpPr>
        <p:spPr>
          <a:xfrm>
            <a:off x="5962650" y="3697287"/>
            <a:ext cx="2259014" cy="418471"/>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spAutoFit/>
          </a:bodyPr>
          <a:lstStyle/>
          <a:p>
            <a:pPr>
              <a:spcBef>
                <a:spcPts val="1200"/>
              </a:spcBef>
              <a:defRPr sz="2000" i="1">
                <a:latin typeface="Times New Roman"/>
                <a:ea typeface="Times New Roman"/>
                <a:cs typeface="Times New Roman"/>
                <a:sym typeface="Times New Roman"/>
              </a:defRPr>
            </a:pPr>
            <a:r>
              <a:t>R</a:t>
            </a:r>
            <a:r>
              <a:rPr baseline="-25000"/>
              <a:t>T </a:t>
            </a:r>
            <a:r>
              <a:t>= R</a:t>
            </a:r>
            <a:r>
              <a:rPr baseline="-25000"/>
              <a:t>s</a:t>
            </a:r>
            <a:r>
              <a:t> + R</a:t>
            </a:r>
            <a:r>
              <a:rPr baseline="-25000"/>
              <a:t>m</a:t>
            </a:r>
          </a:p>
        </p:txBody>
      </p:sp>
      <p:grpSp>
        <p:nvGrpSpPr>
          <p:cNvPr id="831" name="Group 831"/>
          <p:cNvGrpSpPr/>
          <p:nvPr/>
        </p:nvGrpSpPr>
        <p:grpSpPr>
          <a:xfrm>
            <a:off x="1917699" y="2514599"/>
            <a:ext cx="4556129" cy="1220791"/>
            <a:chOff x="0" y="0"/>
            <a:chExt cx="4556127" cy="1220789"/>
          </a:xfrm>
        </p:grpSpPr>
        <p:sp>
          <p:nvSpPr>
            <p:cNvPr id="809" name="Shape 809"/>
            <p:cNvSpPr/>
            <p:nvPr/>
          </p:nvSpPr>
          <p:spPr>
            <a:xfrm>
              <a:off x="977900" y="1219200"/>
              <a:ext cx="1246189" cy="1590"/>
            </a:xfrm>
            <a:prstGeom prst="line">
              <a:avLst/>
            </a:prstGeom>
            <a:noFill/>
            <a:ln w="12700" cap="flat">
              <a:solidFill>
                <a:srgbClr val="AA8A14"/>
              </a:solidFill>
              <a:prstDash val="solid"/>
              <a:round/>
              <a:headEnd type="triangle" w="med" len="med"/>
              <a:tailEnd type="triangle" w="med" len="med"/>
            </a:ln>
            <a:effectLst/>
          </p:spPr>
          <p:txBody>
            <a:bodyPr wrap="square" lIns="45718" tIns="45718" rIns="45718" bIns="45718" numCol="1" anchor="t">
              <a:noAutofit/>
            </a:bodyPr>
            <a:lstStyle/>
            <a:p>
              <a:endParaRPr/>
            </a:p>
          </p:txBody>
        </p:sp>
        <p:sp>
          <p:nvSpPr>
            <p:cNvPr id="810" name="Shape 810"/>
            <p:cNvSpPr/>
            <p:nvPr/>
          </p:nvSpPr>
          <p:spPr>
            <a:xfrm>
              <a:off x="2292350" y="1200150"/>
              <a:ext cx="1473202" cy="1590"/>
            </a:xfrm>
            <a:prstGeom prst="line">
              <a:avLst/>
            </a:prstGeom>
            <a:noFill/>
            <a:ln w="12700" cap="flat">
              <a:solidFill>
                <a:srgbClr val="AA8A14"/>
              </a:solidFill>
              <a:prstDash val="solid"/>
              <a:round/>
              <a:headEnd type="triangle" w="med" len="med"/>
              <a:tailEnd type="triangle" w="med" len="med"/>
            </a:ln>
            <a:effectLst/>
          </p:spPr>
          <p:txBody>
            <a:bodyPr wrap="square" lIns="45718" tIns="45718" rIns="45718" bIns="45718" numCol="1" anchor="t">
              <a:noAutofit/>
            </a:bodyPr>
            <a:lstStyle/>
            <a:p>
              <a:endParaRPr/>
            </a:p>
          </p:txBody>
        </p:sp>
        <p:grpSp>
          <p:nvGrpSpPr>
            <p:cNvPr id="825" name="Group 825"/>
            <p:cNvGrpSpPr/>
            <p:nvPr/>
          </p:nvGrpSpPr>
          <p:grpSpPr>
            <a:xfrm>
              <a:off x="981075" y="-1"/>
              <a:ext cx="2892428" cy="838201"/>
              <a:chOff x="0" y="0"/>
              <a:chExt cx="2892427" cy="838200"/>
            </a:xfrm>
          </p:grpSpPr>
          <p:sp>
            <p:nvSpPr>
              <p:cNvPr id="811" name="Shape 811"/>
              <p:cNvSpPr/>
              <p:nvPr/>
            </p:nvSpPr>
            <p:spPr>
              <a:xfrm>
                <a:off x="179033" y="-1"/>
                <a:ext cx="2500608" cy="838201"/>
              </a:xfrm>
              <a:prstGeom prst="rect">
                <a:avLst/>
              </a:prstGeom>
              <a:solidFill>
                <a:srgbClr val="FFCCCC"/>
              </a:solidFill>
              <a:ln w="127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12" name="Shape 812"/>
              <p:cNvSpPr/>
              <p:nvPr/>
            </p:nvSpPr>
            <p:spPr>
              <a:xfrm>
                <a:off x="336055" y="88231"/>
                <a:ext cx="697061" cy="623925"/>
              </a:xfrm>
              <a:prstGeom prst="ellipse">
                <a:avLst/>
              </a:prstGeom>
              <a:noFill/>
              <a:ln w="50800" cap="flat">
                <a:solidFill>
                  <a:srgbClr val="AA8A14"/>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13" name="Shape 813"/>
              <p:cNvSpPr/>
              <p:nvPr/>
            </p:nvSpPr>
            <p:spPr>
              <a:xfrm>
                <a:off x="0" y="389164"/>
                <a:ext cx="275890"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14" name="Shape 814"/>
              <p:cNvSpPr/>
              <p:nvPr/>
            </p:nvSpPr>
            <p:spPr>
              <a:xfrm>
                <a:off x="478402" y="157556"/>
                <a:ext cx="889301" cy="6010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900"/>
                  </a:spcBef>
                  <a:defRPr sz="3200">
                    <a:solidFill>
                      <a:srgbClr val="AA8A14"/>
                    </a:solidFill>
                    <a:latin typeface="Geneva"/>
                    <a:ea typeface="Geneva"/>
                    <a:cs typeface="Geneva"/>
                    <a:sym typeface="Geneva"/>
                  </a:defRPr>
                </a:lvl1pPr>
              </a:lstStyle>
              <a:p>
                <a:r>
                  <a:t>M</a:t>
                </a:r>
              </a:p>
            </p:txBody>
          </p:sp>
          <p:grpSp>
            <p:nvGrpSpPr>
              <p:cNvPr id="824" name="Group 824"/>
              <p:cNvGrpSpPr/>
              <p:nvPr/>
            </p:nvGrpSpPr>
            <p:grpSpPr>
              <a:xfrm>
                <a:off x="1081540" y="181189"/>
                <a:ext cx="1810888" cy="403348"/>
                <a:chOff x="0" y="0"/>
                <a:chExt cx="1810886" cy="403347"/>
              </a:xfrm>
            </p:grpSpPr>
            <p:sp>
              <p:nvSpPr>
                <p:cNvPr id="815" name="Shape 815"/>
                <p:cNvSpPr/>
                <p:nvPr/>
              </p:nvSpPr>
              <p:spPr>
                <a:xfrm>
                  <a:off x="-1" y="201673"/>
                  <a:ext cx="375679"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16" name="Shape 816"/>
                <p:cNvSpPr/>
                <p:nvPr/>
              </p:nvSpPr>
              <p:spPr>
                <a:xfrm flipV="1">
                  <a:off x="424104" y="1575"/>
                  <a:ext cx="33755" cy="225309"/>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17" name="Shape 817"/>
                <p:cNvSpPr/>
                <p:nvPr/>
              </p:nvSpPr>
              <p:spPr>
                <a:xfrm>
                  <a:off x="506284" y="51993"/>
                  <a:ext cx="121804" cy="30251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18" name="Shape 818"/>
                <p:cNvSpPr/>
                <p:nvPr/>
              </p:nvSpPr>
              <p:spPr>
                <a:xfrm flipV="1">
                  <a:off x="675045" y="0"/>
                  <a:ext cx="120337" cy="403348"/>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19" name="Shape 819"/>
                <p:cNvSpPr/>
                <p:nvPr/>
              </p:nvSpPr>
              <p:spPr>
                <a:xfrm>
                  <a:off x="845274" y="51993"/>
                  <a:ext cx="120337" cy="30251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20" name="Shape 820"/>
                <p:cNvSpPr/>
                <p:nvPr/>
              </p:nvSpPr>
              <p:spPr>
                <a:xfrm flipV="1">
                  <a:off x="1012569" y="0"/>
                  <a:ext cx="120337" cy="403348"/>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21" name="Shape 821"/>
                <p:cNvSpPr/>
                <p:nvPr/>
              </p:nvSpPr>
              <p:spPr>
                <a:xfrm>
                  <a:off x="1182798" y="51993"/>
                  <a:ext cx="121804" cy="302511"/>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22" name="Shape 822"/>
                <p:cNvSpPr/>
                <p:nvPr/>
              </p:nvSpPr>
              <p:spPr>
                <a:xfrm>
                  <a:off x="1435207" y="201673"/>
                  <a:ext cx="375680" cy="2"/>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sp>
              <p:nvSpPr>
                <p:cNvPr id="823" name="Shape 823"/>
                <p:cNvSpPr/>
                <p:nvPr/>
              </p:nvSpPr>
              <p:spPr>
                <a:xfrm flipH="1">
                  <a:off x="1306068" y="228457"/>
                  <a:ext cx="127673" cy="126047"/>
                </a:xfrm>
                <a:prstGeom prst="line">
                  <a:avLst/>
                </a:prstGeom>
                <a:noFill/>
                <a:ln w="50800" cap="flat">
                  <a:solidFill>
                    <a:srgbClr val="AA8A14"/>
                  </a:solidFill>
                  <a:prstDash val="solid"/>
                  <a:round/>
                </a:ln>
                <a:effectLst/>
              </p:spPr>
              <p:txBody>
                <a:bodyPr wrap="square" lIns="45718" tIns="45718" rIns="45718" bIns="45718" numCol="1" anchor="t">
                  <a:noAutofit/>
                </a:bodyPr>
                <a:lstStyle/>
                <a:p>
                  <a:endParaRPr/>
                </a:p>
              </p:txBody>
            </p:sp>
          </p:grpSp>
        </p:grpSp>
        <p:sp>
          <p:nvSpPr>
            <p:cNvPr id="826" name="Shape 826"/>
            <p:cNvSpPr/>
            <p:nvPr/>
          </p:nvSpPr>
          <p:spPr>
            <a:xfrm>
              <a:off x="1201737" y="458787"/>
              <a:ext cx="658814" cy="4588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p>
              <a:pPr>
                <a:spcBef>
                  <a:spcPts val="1200"/>
                </a:spcBef>
                <a:defRPr sz="2000">
                  <a:latin typeface="Geneva"/>
                  <a:ea typeface="Geneva"/>
                  <a:cs typeface="Geneva"/>
                  <a:sym typeface="Geneva"/>
                </a:defRPr>
              </a:pPr>
              <a:r>
                <a:t>R</a:t>
              </a:r>
              <a:r>
                <a:rPr baseline="-25000"/>
                <a:t>m</a:t>
              </a:r>
            </a:p>
          </p:txBody>
        </p:sp>
        <p:sp>
          <p:nvSpPr>
            <p:cNvPr id="827" name="Shape 827"/>
            <p:cNvSpPr/>
            <p:nvPr/>
          </p:nvSpPr>
          <p:spPr>
            <a:xfrm>
              <a:off x="2419350" y="496887"/>
              <a:ext cx="658814" cy="4588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p>
              <a:pPr>
                <a:spcBef>
                  <a:spcPts val="1200"/>
                </a:spcBef>
                <a:defRPr sz="2000">
                  <a:latin typeface="Geneva"/>
                  <a:ea typeface="Geneva"/>
                  <a:cs typeface="Geneva"/>
                  <a:sym typeface="Geneva"/>
                </a:defRPr>
              </a:pPr>
              <a:r>
                <a:t>R</a:t>
              </a:r>
              <a:r>
                <a:rPr baseline="-25000"/>
                <a:t>s</a:t>
              </a:r>
            </a:p>
          </p:txBody>
        </p:sp>
        <p:sp>
          <p:nvSpPr>
            <p:cNvPr id="828" name="Shape 828"/>
            <p:cNvSpPr/>
            <p:nvPr/>
          </p:nvSpPr>
          <p:spPr>
            <a:xfrm>
              <a:off x="215898" y="380999"/>
              <a:ext cx="514352" cy="1590"/>
            </a:xfrm>
            <a:prstGeom prst="line">
              <a:avLst/>
            </a:prstGeom>
            <a:noFill/>
            <a:ln w="50800" cap="flat">
              <a:solidFill>
                <a:srgbClr val="8DC765"/>
              </a:solidFill>
              <a:prstDash val="solid"/>
              <a:round/>
              <a:tailEnd type="triangle" w="med" len="med"/>
            </a:ln>
            <a:effectLst/>
          </p:spPr>
          <p:txBody>
            <a:bodyPr wrap="square" lIns="45718" tIns="45718" rIns="45718" bIns="45718" numCol="1" anchor="t">
              <a:noAutofit/>
            </a:bodyPr>
            <a:lstStyle/>
            <a:p>
              <a:endParaRPr/>
            </a:p>
          </p:txBody>
        </p:sp>
        <p:sp>
          <p:nvSpPr>
            <p:cNvPr id="829" name="Shape 829"/>
            <p:cNvSpPr/>
            <p:nvPr/>
          </p:nvSpPr>
          <p:spPr>
            <a:xfrm>
              <a:off x="-1" y="573087"/>
              <a:ext cx="976314" cy="4105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4450" tIns="44450" rIns="44450" bIns="44450" numCol="1" anchor="t">
              <a:spAutoFit/>
            </a:bodyPr>
            <a:lstStyle>
              <a:lvl1pPr>
                <a:spcBef>
                  <a:spcPts val="1200"/>
                </a:spcBef>
                <a:defRPr sz="2000">
                  <a:latin typeface="Geneva"/>
                  <a:ea typeface="Geneva"/>
                  <a:cs typeface="Geneva"/>
                  <a:sym typeface="Geneva"/>
                </a:defRPr>
              </a:lvl1pPr>
            </a:lstStyle>
            <a:p>
              <a:r>
                <a:t>1 mA</a:t>
              </a:r>
            </a:p>
          </p:txBody>
        </p:sp>
        <p:sp>
          <p:nvSpPr>
            <p:cNvPr id="830" name="Shape 830"/>
            <p:cNvSpPr/>
            <p:nvPr/>
          </p:nvSpPr>
          <p:spPr>
            <a:xfrm>
              <a:off x="4041776" y="380999"/>
              <a:ext cx="514352" cy="1590"/>
            </a:xfrm>
            <a:prstGeom prst="line">
              <a:avLst/>
            </a:prstGeom>
            <a:noFill/>
            <a:ln w="50800" cap="flat">
              <a:solidFill>
                <a:srgbClr val="8DC765"/>
              </a:solidFill>
              <a:prstDash val="solid"/>
              <a:round/>
              <a:tailEnd type="triangle" w="med" len="med"/>
            </a:ln>
            <a:effectLst/>
          </p:spPr>
          <p:txBody>
            <a:bodyPr wrap="square" lIns="45718" tIns="45718" rIns="45718" bIns="45718" numCol="1" anchor="t">
              <a:noAutofit/>
            </a:bodyPr>
            <a:lstStyle/>
            <a:p>
              <a:endParaRPr/>
            </a:p>
          </p:txBody>
        </p:sp>
      </p:grpSp>
      <p:sp>
        <p:nvSpPr>
          <p:cNvPr id="832" name="Shape 832"/>
          <p:cNvSpPr/>
          <p:nvPr/>
        </p:nvSpPr>
        <p:spPr>
          <a:xfrm>
            <a:off x="304800" y="2133600"/>
            <a:ext cx="1524000" cy="3581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000"/>
              </a:spcBef>
              <a:defRPr>
                <a:solidFill>
                  <a:srgbClr val="0066CC"/>
                </a:solidFill>
                <a:latin typeface="Gill Sans MT"/>
                <a:ea typeface="Gill Sans MT"/>
                <a:cs typeface="Gill Sans MT"/>
                <a:sym typeface="Gill Sans MT"/>
              </a:defRPr>
            </a:lvl1pPr>
          </a:lstStyle>
          <a:p>
            <a:r>
              <a:t>Solution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p:cNvSpPr>
          <p:nvPr>
            <p:ph type="title" idx="4294967295"/>
          </p:nvPr>
        </p:nvSpPr>
        <p:spPr>
          <a:xfrm>
            <a:off x="1435100" y="274637"/>
            <a:ext cx="7499350" cy="1143001"/>
          </a:xfrm>
          <a:prstGeom prst="rect">
            <a:avLst/>
          </a:prstGeom>
        </p:spPr>
        <p:txBody>
          <a:bodyPr lIns="44450" tIns="44450" rIns="44450" bIns="44450"/>
          <a:lstStyle>
            <a:lvl1pPr>
              <a:lnSpc>
                <a:spcPct val="90000"/>
              </a:lnSpc>
              <a:defRPr sz="39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Voltage Scaling or Multiplying Factor</a:t>
            </a:r>
          </a:p>
        </p:txBody>
      </p:sp>
      <p:sp>
        <p:nvSpPr>
          <p:cNvPr id="835" name="Shape 835"/>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69</a:t>
            </a:fld>
            <a:endParaRPr/>
          </a:p>
        </p:txBody>
      </p:sp>
      <p:grpSp>
        <p:nvGrpSpPr>
          <p:cNvPr id="838" name="Group 838"/>
          <p:cNvGrpSpPr/>
          <p:nvPr/>
        </p:nvGrpSpPr>
        <p:grpSpPr>
          <a:xfrm>
            <a:off x="6324600" y="6461125"/>
            <a:ext cx="2057400" cy="396239"/>
            <a:chOff x="0" y="0"/>
            <a:chExt cx="2057400" cy="396237"/>
          </a:xfrm>
        </p:grpSpPr>
        <p:sp>
          <p:nvSpPr>
            <p:cNvPr id="836" name="Shape 836"/>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37" name="Shape 837"/>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
        <p:nvSpPr>
          <p:cNvPr id="839" name="Shape 839"/>
          <p:cNvSpPr/>
          <p:nvPr/>
        </p:nvSpPr>
        <p:spPr>
          <a:xfrm>
            <a:off x="685800" y="1447800"/>
            <a:ext cx="7772400" cy="8891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600"/>
              </a:spcBef>
              <a:defRPr sz="2800">
                <a:latin typeface="Times New Roman"/>
                <a:ea typeface="Times New Roman"/>
                <a:cs typeface="Times New Roman"/>
                <a:sym typeface="Times New Roman"/>
              </a:defRPr>
            </a:lvl1pPr>
          </a:lstStyle>
          <a:p>
            <a:r>
              <a:t>It is defined as the number of times the voltage range is increased.  Thus,</a:t>
            </a:r>
          </a:p>
        </p:txBody>
      </p:sp>
      <p:grpSp>
        <p:nvGrpSpPr>
          <p:cNvPr id="842" name="Group 842"/>
          <p:cNvGrpSpPr/>
          <p:nvPr/>
        </p:nvGrpSpPr>
        <p:grpSpPr>
          <a:xfrm>
            <a:off x="2254250" y="2667000"/>
            <a:ext cx="2774950" cy="1184275"/>
            <a:chOff x="0" y="0"/>
            <a:chExt cx="2774950" cy="1184275"/>
          </a:xfrm>
        </p:grpSpPr>
        <p:sp>
          <p:nvSpPr>
            <p:cNvPr id="840" name="Shape 840"/>
            <p:cNvSpPr/>
            <p:nvPr/>
          </p:nvSpPr>
          <p:spPr>
            <a:xfrm>
              <a:off x="0" y="0"/>
              <a:ext cx="2774950" cy="1184275"/>
            </a:xfrm>
            <a:prstGeom prst="rect">
              <a:avLst/>
            </a:prstGeom>
            <a:solidFill>
              <a:srgbClr val="FFFF99"/>
            </a:solidFill>
            <a:ln w="12700" cap="flat">
              <a:noFill/>
              <a:miter lim="400000"/>
            </a:ln>
            <a:effectLst/>
          </p:spPr>
          <p:txBody>
            <a:bodyPr wrap="square" lIns="45718" tIns="45718" rIns="45718" bIns="45718" numCol="1" anchor="t">
              <a:noAutofit/>
            </a:bodyPr>
            <a:lstStyle/>
            <a:p>
              <a:pPr>
                <a:defRPr sz="2400">
                  <a:latin typeface="Gill Sans MT"/>
                  <a:ea typeface="Gill Sans MT"/>
                  <a:cs typeface="Gill Sans MT"/>
                  <a:sym typeface="Gill Sans MT"/>
                </a:defRPr>
              </a:pPr>
              <a:endParaRPr/>
            </a:p>
          </p:txBody>
        </p:sp>
        <p:pic>
          <p:nvPicPr>
            <p:cNvPr id="841" name="image53.png"/>
            <p:cNvPicPr>
              <a:picLocks noChangeAspect="1"/>
            </p:cNvPicPr>
            <p:nvPr/>
          </p:nvPicPr>
          <p:blipFill>
            <a:blip r:embed="rId2">
              <a:extLst/>
            </a:blip>
            <a:stretch>
              <a:fillRect/>
            </a:stretch>
          </p:blipFill>
          <p:spPr>
            <a:xfrm>
              <a:off x="0" y="0"/>
              <a:ext cx="2774950" cy="1184275"/>
            </a:xfrm>
            <a:prstGeom prst="rect">
              <a:avLst/>
            </a:prstGeom>
            <a:ln w="57150" cap="flat">
              <a:solidFill>
                <a:srgbClr val="66CCFF"/>
              </a:solidFill>
              <a:prstDash val="solid"/>
              <a:round/>
            </a:ln>
            <a:effectLst/>
          </p:spPr>
        </p:pic>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7.png" descr="Fig 09-2"/>
          <p:cNvPicPr>
            <a:picLocks noChangeAspect="1"/>
          </p:cNvPicPr>
          <p:nvPr/>
        </p:nvPicPr>
        <p:blipFill>
          <a:blip r:embed="rId2">
            <a:extLst/>
          </a:blip>
          <a:stretch>
            <a:fillRect/>
          </a:stretch>
        </p:blipFill>
        <p:spPr>
          <a:xfrm>
            <a:off x="762000" y="990600"/>
            <a:ext cx="7467600" cy="5638800"/>
          </a:xfrm>
          <a:prstGeom prst="rect">
            <a:avLst/>
          </a:prstGeom>
          <a:ln w="12700">
            <a:miter lim="400000"/>
          </a:ln>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Shape 844"/>
          <p:cNvSpPr>
            <a:spLocks noGrp="1"/>
          </p:cNvSpPr>
          <p:nvPr>
            <p:ph type="title" idx="4294967295"/>
          </p:nvPr>
        </p:nvSpPr>
        <p:spPr>
          <a:xfrm>
            <a:off x="457200" y="277811"/>
            <a:ext cx="8229600" cy="788989"/>
          </a:xfrm>
          <a:prstGeom prst="rect">
            <a:avLst/>
          </a:prstGeom>
        </p:spPr>
        <p:txBody>
          <a:bodyPr/>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Example 5</a:t>
            </a:r>
          </a:p>
        </p:txBody>
      </p:sp>
      <p:sp>
        <p:nvSpPr>
          <p:cNvPr id="845" name="Shape 845"/>
          <p:cNvSpPr>
            <a:spLocks noGrp="1"/>
          </p:cNvSpPr>
          <p:nvPr>
            <p:ph type="body" sz="half" idx="4294967295"/>
          </p:nvPr>
        </p:nvSpPr>
        <p:spPr>
          <a:xfrm>
            <a:off x="457200" y="914400"/>
            <a:ext cx="8229600" cy="2667000"/>
          </a:xfrm>
          <a:prstGeom prst="rect">
            <a:avLst/>
          </a:prstGeom>
        </p:spPr>
        <p:txBody>
          <a:bodyPr/>
          <a:lstStyle/>
          <a:p>
            <a:pPr marL="571500" indent="-571500">
              <a:spcBef>
                <a:spcPts val="600"/>
              </a:spcBef>
              <a:buClr>
                <a:srgbClr val="3891A7"/>
              </a:buClr>
              <a:buSzPct val="80000"/>
              <a:buFont typeface="Wingdings 2"/>
              <a:buChar char="●"/>
              <a:defRPr sz="2800">
                <a:latin typeface="Times New Roman"/>
                <a:ea typeface="Times New Roman"/>
                <a:cs typeface="Times New Roman"/>
                <a:sym typeface="Times New Roman"/>
              </a:defRPr>
            </a:pPr>
            <a:r>
              <a:t>A 50-μA meter movement with an internal resistance of 1 kΩ is to be used as a dc voltmeter of range 50 V.  Calculate </a:t>
            </a:r>
          </a:p>
          <a:p>
            <a:pPr marL="571500" indent="-571500">
              <a:spcBef>
                <a:spcPts val="600"/>
              </a:spcBef>
              <a:buSzTx/>
              <a:buNone/>
              <a:defRPr sz="2800">
                <a:latin typeface="Times New Roman"/>
                <a:ea typeface="Times New Roman"/>
                <a:cs typeface="Times New Roman"/>
                <a:sym typeface="Times New Roman"/>
              </a:defRPr>
            </a:pPr>
            <a:r>
              <a:t>	(</a:t>
            </a:r>
            <a:r>
              <a:rPr i="1"/>
              <a:t>a</a:t>
            </a:r>
            <a:r>
              <a:t>) the multiplier resistance needed, and 	</a:t>
            </a:r>
          </a:p>
          <a:p>
            <a:pPr marL="571500" indent="-571500">
              <a:spcBef>
                <a:spcPts val="600"/>
              </a:spcBef>
              <a:buSzTx/>
              <a:buNone/>
              <a:defRPr sz="2800">
                <a:latin typeface="Times New Roman"/>
                <a:ea typeface="Times New Roman"/>
                <a:cs typeface="Times New Roman"/>
                <a:sym typeface="Times New Roman"/>
              </a:defRPr>
            </a:pPr>
            <a:r>
              <a:t>	(</a:t>
            </a:r>
            <a:r>
              <a:rPr i="1"/>
              <a:t>b</a:t>
            </a:r>
            <a:r>
              <a:t>) the voltage multiplying factor. </a:t>
            </a:r>
          </a:p>
        </p:txBody>
      </p:sp>
      <p:sp>
        <p:nvSpPr>
          <p:cNvPr id="846" name="Shape 846"/>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70</a:t>
            </a:fld>
            <a:endParaRPr/>
          </a:p>
        </p:txBody>
      </p:sp>
      <p:sp>
        <p:nvSpPr>
          <p:cNvPr id="847" name="Shape 847"/>
          <p:cNvSpPr/>
          <p:nvPr/>
        </p:nvSpPr>
        <p:spPr>
          <a:xfrm>
            <a:off x="304800" y="3505200"/>
            <a:ext cx="8229600" cy="56036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a:solidFill>
                  <a:srgbClr val="0066CC"/>
                </a:solidFill>
                <a:latin typeface="Gill Sans MT"/>
                <a:ea typeface="Gill Sans MT"/>
                <a:cs typeface="Gill Sans MT"/>
                <a:sym typeface="Gill Sans MT"/>
              </a:defRPr>
            </a:pPr>
            <a:r>
              <a:t>Solution : </a:t>
            </a:r>
            <a:r>
              <a:rPr sz="2800">
                <a:solidFill>
                  <a:srgbClr val="000000"/>
                </a:solidFill>
                <a:latin typeface="Times New Roman"/>
                <a:ea typeface="Times New Roman"/>
                <a:cs typeface="Times New Roman"/>
                <a:sym typeface="Times New Roman"/>
              </a:rPr>
              <a:t>Here,</a:t>
            </a:r>
            <a:r>
              <a:rPr sz="2800" b="1">
                <a:solidFill>
                  <a:srgbClr val="000000"/>
                </a:solidFill>
                <a:latin typeface="Times New Roman"/>
                <a:ea typeface="Times New Roman"/>
                <a:cs typeface="Times New Roman"/>
                <a:sym typeface="Times New Roman"/>
              </a:rPr>
              <a:t> </a:t>
            </a:r>
            <a:r>
              <a:rPr sz="2800" i="1">
                <a:solidFill>
                  <a:srgbClr val="000000"/>
                </a:solidFill>
                <a:latin typeface="Times New Roman"/>
                <a:ea typeface="Times New Roman"/>
                <a:cs typeface="Times New Roman"/>
                <a:sym typeface="Times New Roman"/>
              </a:rPr>
              <a:t>I</a:t>
            </a:r>
            <a:r>
              <a:rPr sz="2800" baseline="-25000">
                <a:solidFill>
                  <a:srgbClr val="000000"/>
                </a:solidFill>
                <a:latin typeface="Times New Roman"/>
                <a:ea typeface="Times New Roman"/>
                <a:cs typeface="Times New Roman"/>
                <a:sym typeface="Times New Roman"/>
              </a:rPr>
              <a:t>m</a:t>
            </a:r>
            <a:r>
              <a:rPr sz="2800">
                <a:solidFill>
                  <a:srgbClr val="000000"/>
                </a:solidFill>
                <a:latin typeface="Times New Roman"/>
                <a:ea typeface="Times New Roman"/>
                <a:cs typeface="Times New Roman"/>
                <a:sym typeface="Times New Roman"/>
              </a:rPr>
              <a:t> = 50 μA, and </a:t>
            </a:r>
            <a:r>
              <a:rPr sz="2800" i="1">
                <a:solidFill>
                  <a:srgbClr val="000000"/>
                </a:solidFill>
                <a:latin typeface="Times New Roman"/>
                <a:ea typeface="Times New Roman"/>
                <a:cs typeface="Times New Roman"/>
                <a:sym typeface="Times New Roman"/>
              </a:rPr>
              <a:t>R</a:t>
            </a:r>
            <a:r>
              <a:rPr sz="2800" baseline="-25000">
                <a:solidFill>
                  <a:srgbClr val="000000"/>
                </a:solidFill>
                <a:latin typeface="Times New Roman"/>
                <a:ea typeface="Times New Roman"/>
                <a:cs typeface="Times New Roman"/>
                <a:sym typeface="Times New Roman"/>
              </a:rPr>
              <a:t>m</a:t>
            </a:r>
            <a:r>
              <a:rPr sz="2800">
                <a:solidFill>
                  <a:srgbClr val="000000"/>
                </a:solidFill>
                <a:latin typeface="Times New Roman"/>
                <a:ea typeface="Times New Roman"/>
                <a:cs typeface="Times New Roman"/>
                <a:sym typeface="Times New Roman"/>
              </a:rPr>
              <a:t> = 1 kΩ.</a:t>
            </a:r>
            <a:r>
              <a:rPr sz="2800">
                <a:solidFill>
                  <a:srgbClr val="000000"/>
                </a:solidFill>
              </a:rPr>
              <a:t> </a:t>
            </a:r>
          </a:p>
        </p:txBody>
      </p:sp>
      <p:sp>
        <p:nvSpPr>
          <p:cNvPr id="848" name="Shape 848"/>
          <p:cNvSpPr/>
          <p:nvPr/>
        </p:nvSpPr>
        <p:spPr>
          <a:xfrm>
            <a:off x="457200" y="3962400"/>
            <a:ext cx="7086600" cy="4827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a:solidFill>
                  <a:srgbClr val="CC0099"/>
                </a:solidFill>
                <a:latin typeface="Times New Roman"/>
                <a:ea typeface="Times New Roman"/>
                <a:cs typeface="Times New Roman"/>
                <a:sym typeface="Times New Roman"/>
              </a:defRPr>
            </a:pPr>
            <a:r>
              <a:t>(</a:t>
            </a:r>
            <a:r>
              <a:rPr i="1"/>
              <a:t>a</a:t>
            </a:r>
            <a:r>
              <a:t>)</a:t>
            </a:r>
            <a:r>
              <a:rPr>
                <a:solidFill>
                  <a:srgbClr val="000000"/>
                </a:solidFill>
              </a:rPr>
              <a:t> </a:t>
            </a:r>
            <a:r>
              <a:rPr sz="2800">
                <a:solidFill>
                  <a:srgbClr val="000000"/>
                </a:solidFill>
              </a:rPr>
              <a:t>The series resistance needed is given as </a:t>
            </a:r>
          </a:p>
        </p:txBody>
      </p:sp>
      <p:pic>
        <p:nvPicPr>
          <p:cNvPr id="849" name="image54.png"/>
          <p:cNvPicPr>
            <a:picLocks noChangeAspect="1"/>
          </p:cNvPicPr>
          <p:nvPr/>
        </p:nvPicPr>
        <p:blipFill>
          <a:blip r:embed="rId2">
            <a:extLst/>
          </a:blip>
          <a:stretch>
            <a:fillRect/>
          </a:stretch>
        </p:blipFill>
        <p:spPr>
          <a:xfrm>
            <a:off x="1371600" y="4467225"/>
            <a:ext cx="4876800" cy="841375"/>
          </a:xfrm>
          <a:prstGeom prst="rect">
            <a:avLst/>
          </a:prstGeom>
          <a:ln w="12700">
            <a:miter lim="400000"/>
          </a:ln>
        </p:spPr>
      </p:pic>
      <p:sp>
        <p:nvSpPr>
          <p:cNvPr id="850" name="Shape 850"/>
          <p:cNvSpPr/>
          <p:nvPr/>
        </p:nvSpPr>
        <p:spPr>
          <a:xfrm>
            <a:off x="457200" y="5562600"/>
            <a:ext cx="609600" cy="3484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000"/>
              </a:spcBef>
              <a:defRPr>
                <a:solidFill>
                  <a:srgbClr val="CC0099"/>
                </a:solidFill>
                <a:latin typeface="Times New Roman"/>
                <a:ea typeface="Times New Roman"/>
                <a:cs typeface="Times New Roman"/>
                <a:sym typeface="Times New Roman"/>
              </a:defRPr>
            </a:pPr>
            <a:r>
              <a:t>(</a:t>
            </a:r>
            <a:r>
              <a:rPr i="1"/>
              <a:t>b</a:t>
            </a:r>
            <a:r>
              <a:t>)</a:t>
            </a:r>
          </a:p>
        </p:txBody>
      </p:sp>
      <p:pic>
        <p:nvPicPr>
          <p:cNvPr id="851" name="image55.png"/>
          <p:cNvPicPr>
            <a:picLocks noChangeAspect="1"/>
          </p:cNvPicPr>
          <p:nvPr/>
        </p:nvPicPr>
        <p:blipFill>
          <a:blip r:embed="rId3">
            <a:extLst/>
          </a:blip>
          <a:stretch>
            <a:fillRect/>
          </a:stretch>
        </p:blipFill>
        <p:spPr>
          <a:xfrm>
            <a:off x="1143000" y="5410200"/>
            <a:ext cx="5334000" cy="87312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Shape 853"/>
          <p:cNvSpPr>
            <a:spLocks noGrp="1"/>
          </p:cNvSpPr>
          <p:nvPr>
            <p:ph type="title" idx="4294967295"/>
          </p:nvPr>
        </p:nvSpPr>
        <p:spPr>
          <a:xfrm>
            <a:off x="228600" y="304798"/>
            <a:ext cx="8229600" cy="1143004"/>
          </a:xfrm>
          <a:prstGeom prst="rect">
            <a:avLst/>
          </a:prstGeom>
        </p:spPr>
        <p:txBody>
          <a:bodyPr lIns="44450" tIns="44450" rIns="44450" bIns="44450"/>
          <a:lstStyle/>
          <a:p>
            <a:pPr>
              <a:lnSpc>
                <a:spcPct val="90000"/>
              </a:lnSpc>
              <a:defRPr sz="3900" b="1">
                <a:solidFill>
                  <a:srgbClr val="572314"/>
                </a:solidFill>
                <a:effectLst>
                  <a:outerShdw blurRad="12700" dist="25400" dir="2700000" rotWithShape="0">
                    <a:srgbClr val="000000"/>
                  </a:outerShdw>
                </a:effectLst>
                <a:latin typeface="Gill Sans MT"/>
                <a:ea typeface="Gill Sans MT"/>
                <a:cs typeface="Gill Sans MT"/>
                <a:sym typeface="Gill Sans MT"/>
              </a:defRPr>
            </a:pPr>
            <a:r>
              <a:t>Meter Sensitivity </a:t>
            </a:r>
            <a:br/>
            <a:r>
              <a:rPr sz="3400" b="0"/>
              <a:t>(Ohms-per-Volt Rating)</a:t>
            </a:r>
          </a:p>
        </p:txBody>
      </p:sp>
      <p:sp>
        <p:nvSpPr>
          <p:cNvPr id="854" name="Shape 854"/>
          <p:cNvSpPr>
            <a:spLocks noGrp="1"/>
          </p:cNvSpPr>
          <p:nvPr>
            <p:ph type="body" idx="4294967295"/>
          </p:nvPr>
        </p:nvSpPr>
        <p:spPr>
          <a:xfrm>
            <a:off x="1435100" y="1447800"/>
            <a:ext cx="7499350" cy="4800600"/>
          </a:xfrm>
          <a:prstGeom prst="rect">
            <a:avLst/>
          </a:prstGeom>
        </p:spPr>
        <p:txBody>
          <a:bodyPr/>
          <a:lstStyle/>
          <a:p>
            <a:pPr marL="365125" indent="-282575">
              <a:spcBef>
                <a:spcPts val="600"/>
              </a:spcBef>
              <a:buClr>
                <a:srgbClr val="3891A7"/>
              </a:buClr>
              <a:buSzPct val="80000"/>
              <a:buFont typeface="Wingdings 2"/>
              <a:buChar char="●"/>
              <a:defRPr sz="2600">
                <a:latin typeface="Times New Roman"/>
                <a:ea typeface="Times New Roman"/>
                <a:cs typeface="Times New Roman"/>
                <a:sym typeface="Times New Roman"/>
              </a:defRPr>
            </a:pPr>
            <a:r>
              <a:t>Measured in Ω/V.</a:t>
            </a:r>
          </a:p>
          <a:p>
            <a:pPr marL="365125" indent="-282575">
              <a:spcBef>
                <a:spcPts val="600"/>
              </a:spcBef>
              <a:buClr>
                <a:srgbClr val="3891A7"/>
              </a:buClr>
              <a:buSzPct val="80000"/>
              <a:buFont typeface="Wingdings 2"/>
              <a:buChar char="●"/>
              <a:defRPr sz="2600">
                <a:latin typeface="Times New Roman"/>
                <a:ea typeface="Times New Roman"/>
                <a:cs typeface="Times New Roman"/>
                <a:sym typeface="Times New Roman"/>
              </a:defRPr>
            </a:pPr>
            <a:r>
              <a:t>Higher the sensitivity, more accurate is the measurement.</a:t>
            </a:r>
          </a:p>
          <a:p>
            <a:pPr marL="365125" indent="-282575">
              <a:spcBef>
                <a:spcPts val="600"/>
              </a:spcBef>
              <a:buClr>
                <a:srgbClr val="3891A7"/>
              </a:buClr>
              <a:buSzPct val="80000"/>
              <a:buFont typeface="Wingdings 2"/>
              <a:buChar char="●"/>
              <a:defRPr sz="2600">
                <a:latin typeface="Times New Roman"/>
                <a:ea typeface="Times New Roman"/>
                <a:cs typeface="Times New Roman"/>
                <a:sym typeface="Times New Roman"/>
              </a:defRPr>
            </a:pPr>
            <a:r>
              <a:t>If current sensitivity (</a:t>
            </a:r>
            <a:r>
              <a:rPr i="1"/>
              <a:t>CS</a:t>
            </a:r>
            <a:r>
              <a:t>) of a meter is known, its Ω/V rating can easily be determined. </a:t>
            </a:r>
          </a:p>
          <a:p>
            <a:pPr marL="365125" indent="-282575">
              <a:spcBef>
                <a:spcPts val="600"/>
              </a:spcBef>
              <a:buClr>
                <a:srgbClr val="3891A7"/>
              </a:buClr>
              <a:buSzPct val="80000"/>
              <a:buFont typeface="Wingdings 2"/>
              <a:buChar char="●"/>
              <a:defRPr sz="2600">
                <a:latin typeface="Times New Roman"/>
                <a:ea typeface="Times New Roman"/>
                <a:cs typeface="Times New Roman"/>
                <a:sym typeface="Times New Roman"/>
              </a:defRPr>
            </a:pPr>
            <a:r>
              <a:t>Consider a basic meter with </a:t>
            </a:r>
            <a:r>
              <a:rPr i="1"/>
              <a:t>CS</a:t>
            </a:r>
            <a:r>
              <a:t> of 100 μA.  </a:t>
            </a:r>
          </a:p>
          <a:p>
            <a:pPr marL="365125" indent="-282575">
              <a:spcBef>
                <a:spcPts val="600"/>
              </a:spcBef>
              <a:buClr>
                <a:srgbClr val="3891A7"/>
              </a:buClr>
              <a:buSzPct val="80000"/>
              <a:buFont typeface="Wingdings 2"/>
              <a:buChar char="●"/>
              <a:defRPr sz="2600">
                <a:latin typeface="Times New Roman"/>
                <a:ea typeface="Times New Roman"/>
                <a:cs typeface="Times New Roman"/>
                <a:sym typeface="Times New Roman"/>
              </a:defRPr>
            </a:pPr>
            <a:r>
              <a:t>If used as a voltmeter of range 1 V, </a:t>
            </a:r>
          </a:p>
          <a:p>
            <a:pPr marL="200025" indent="-117475">
              <a:spcBef>
                <a:spcPts val="600"/>
              </a:spcBef>
              <a:buSzTx/>
              <a:buNone/>
              <a:defRPr sz="2600">
                <a:latin typeface="Times New Roman"/>
                <a:ea typeface="Times New Roman"/>
                <a:cs typeface="Times New Roman"/>
                <a:sym typeface="Times New Roman"/>
              </a:defRPr>
            </a:pPr>
            <a:r>
              <a:t>		</a:t>
            </a:r>
            <a:r>
              <a:rPr i="1"/>
              <a:t>R</a:t>
            </a:r>
            <a:r>
              <a:rPr baseline="-25000"/>
              <a:t>T</a:t>
            </a:r>
            <a:r>
              <a:t> = 1 V / 100 μA = 10 kΩ</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t>Thus, the </a:t>
            </a:r>
            <a:r>
              <a:rPr>
                <a:solidFill>
                  <a:srgbClr val="0066CC"/>
                </a:solidFill>
              </a:rPr>
              <a:t>meter sensitivity</a:t>
            </a:r>
            <a:r>
              <a:t> is simply </a:t>
            </a:r>
            <a:r>
              <a:rPr>
                <a:solidFill>
                  <a:srgbClr val="CC0099"/>
                </a:solidFill>
              </a:rPr>
              <a:t>10 kΩ/V</a:t>
            </a:r>
            <a:r>
              <a:t>.</a:t>
            </a:r>
          </a:p>
        </p:txBody>
      </p:sp>
      <p:sp>
        <p:nvSpPr>
          <p:cNvPr id="855" name="Shape 855"/>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71</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72</a:t>
            </a:fld>
            <a:endParaRPr/>
          </a:p>
        </p:txBody>
      </p:sp>
      <p:sp>
        <p:nvSpPr>
          <p:cNvPr id="858" name="Shape 858"/>
          <p:cNvSpPr/>
          <p:nvPr/>
        </p:nvSpPr>
        <p:spPr>
          <a:xfrm>
            <a:off x="304800" y="457200"/>
            <a:ext cx="2438400" cy="4827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600"/>
              </a:spcBef>
              <a:defRPr sz="2800">
                <a:latin typeface="Times New Roman"/>
                <a:ea typeface="Times New Roman"/>
                <a:cs typeface="Times New Roman"/>
                <a:sym typeface="Times New Roman"/>
              </a:defRPr>
            </a:lvl1pPr>
          </a:lstStyle>
          <a:p>
            <a:r>
              <a:t>In general,</a:t>
            </a:r>
          </a:p>
        </p:txBody>
      </p:sp>
      <p:grpSp>
        <p:nvGrpSpPr>
          <p:cNvPr id="861" name="Group 861"/>
          <p:cNvGrpSpPr/>
          <p:nvPr/>
        </p:nvGrpSpPr>
        <p:grpSpPr>
          <a:xfrm>
            <a:off x="1363661" y="1143000"/>
            <a:ext cx="6332540" cy="1001714"/>
            <a:chOff x="0" y="0"/>
            <a:chExt cx="6332538" cy="1001713"/>
          </a:xfrm>
        </p:grpSpPr>
        <p:sp>
          <p:nvSpPr>
            <p:cNvPr id="859" name="Shape 859"/>
            <p:cNvSpPr/>
            <p:nvPr/>
          </p:nvSpPr>
          <p:spPr>
            <a:xfrm>
              <a:off x="-1" y="0"/>
              <a:ext cx="6332540" cy="1001714"/>
            </a:xfrm>
            <a:prstGeom prst="rect">
              <a:avLst/>
            </a:prstGeom>
            <a:solidFill>
              <a:srgbClr val="FFFF99"/>
            </a:solidFill>
            <a:ln w="12700" cap="flat">
              <a:noFill/>
              <a:miter lim="400000"/>
            </a:ln>
            <a:effectLst/>
          </p:spPr>
          <p:txBody>
            <a:bodyPr wrap="square" lIns="45718" tIns="45718" rIns="45718" bIns="45718" numCol="1" anchor="t">
              <a:noAutofit/>
            </a:bodyPr>
            <a:lstStyle/>
            <a:p>
              <a:pPr>
                <a:defRPr sz="2400">
                  <a:latin typeface="Gill Sans MT"/>
                  <a:ea typeface="Gill Sans MT"/>
                  <a:cs typeface="Gill Sans MT"/>
                  <a:sym typeface="Gill Sans MT"/>
                </a:defRPr>
              </a:pPr>
              <a:endParaRPr/>
            </a:p>
          </p:txBody>
        </p:sp>
        <p:pic>
          <p:nvPicPr>
            <p:cNvPr id="860" name="image56.png"/>
            <p:cNvPicPr>
              <a:picLocks noChangeAspect="1"/>
            </p:cNvPicPr>
            <p:nvPr/>
          </p:nvPicPr>
          <p:blipFill>
            <a:blip r:embed="rId2">
              <a:extLst/>
            </a:blip>
            <a:stretch>
              <a:fillRect/>
            </a:stretch>
          </p:blipFill>
          <p:spPr>
            <a:xfrm>
              <a:off x="0" y="0"/>
              <a:ext cx="6332539" cy="1001714"/>
            </a:xfrm>
            <a:prstGeom prst="rect">
              <a:avLst/>
            </a:prstGeom>
            <a:ln w="19050" cap="flat">
              <a:solidFill>
                <a:srgbClr val="CC0000"/>
              </a:solidFill>
              <a:prstDash val="solid"/>
              <a:round/>
            </a:ln>
            <a:effectLst/>
          </p:spPr>
        </p:pic>
      </p:grpSp>
      <p:sp>
        <p:nvSpPr>
          <p:cNvPr id="862" name="Shape 862"/>
          <p:cNvSpPr/>
          <p:nvPr/>
        </p:nvSpPr>
        <p:spPr>
          <a:xfrm>
            <a:off x="457200" y="2438400"/>
            <a:ext cx="8458200" cy="230289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500"/>
              </a:spcBef>
              <a:buSzPct val="100000"/>
              <a:buChar char="•"/>
              <a:defRPr sz="2800">
                <a:solidFill>
                  <a:srgbClr val="CC0099"/>
                </a:solidFill>
                <a:latin typeface="Times New Roman"/>
                <a:ea typeface="Times New Roman"/>
                <a:cs typeface="Times New Roman"/>
                <a:sym typeface="Times New Roman"/>
              </a:defRPr>
            </a:pPr>
            <a:r>
              <a:t>    Note</a:t>
            </a:r>
            <a:r>
              <a:rPr>
                <a:solidFill>
                  <a:srgbClr val="000000"/>
                </a:solidFill>
              </a:rPr>
              <a:t> that if the same meter was used for 2 V range, the required </a:t>
            </a:r>
            <a:r>
              <a:rPr i="1">
                <a:solidFill>
                  <a:srgbClr val="000000"/>
                </a:solidFill>
              </a:rPr>
              <a:t>R</a:t>
            </a:r>
            <a:r>
              <a:rPr baseline="-25000">
                <a:solidFill>
                  <a:srgbClr val="000000"/>
                </a:solidFill>
              </a:rPr>
              <a:t>T</a:t>
            </a:r>
            <a:r>
              <a:rPr>
                <a:solidFill>
                  <a:srgbClr val="000000"/>
                </a:solidFill>
              </a:rPr>
              <a:t> would be 20 kΩ. </a:t>
            </a:r>
          </a:p>
          <a:p>
            <a:pPr>
              <a:spcBef>
                <a:spcPts val="500"/>
              </a:spcBef>
              <a:buSzPct val="100000"/>
              <a:buChar char="•"/>
              <a:defRPr sz="2800">
                <a:latin typeface="Times New Roman"/>
                <a:ea typeface="Times New Roman"/>
                <a:cs typeface="Times New Roman"/>
                <a:sym typeface="Times New Roman"/>
              </a:defRPr>
            </a:pPr>
            <a:r>
              <a:t>   Its ohms/volt rating is 20 kΩ / 2 V = 10 kΩ/V. </a:t>
            </a:r>
          </a:p>
          <a:p>
            <a:pPr>
              <a:spcBef>
                <a:spcPts val="500"/>
              </a:spcBef>
              <a:buSzPct val="100000"/>
              <a:buChar char="•"/>
              <a:defRPr sz="2800">
                <a:latin typeface="Times New Roman"/>
                <a:ea typeface="Times New Roman"/>
                <a:cs typeface="Times New Roman"/>
                <a:sym typeface="Times New Roman"/>
              </a:defRPr>
            </a:pPr>
            <a:r>
              <a:t>   The </a:t>
            </a:r>
            <a:r>
              <a:rPr i="1">
                <a:solidFill>
                  <a:srgbClr val="0066CC"/>
                </a:solidFill>
              </a:rPr>
              <a:t>ohms-per-volt rating does not depend on the range of the voltmeter</a:t>
            </a:r>
            <a:r>
              <a:rPr i="1"/>
              <a:t>.</a:t>
            </a:r>
            <a:r>
              <a:t> </a:t>
            </a:r>
          </a:p>
        </p:txBody>
      </p:sp>
      <p:grpSp>
        <p:nvGrpSpPr>
          <p:cNvPr id="865" name="Group 865"/>
          <p:cNvGrpSpPr/>
          <p:nvPr/>
        </p:nvGrpSpPr>
        <p:grpSpPr>
          <a:xfrm>
            <a:off x="6324600" y="6476999"/>
            <a:ext cx="2057400" cy="396240"/>
            <a:chOff x="0" y="0"/>
            <a:chExt cx="2057400" cy="396238"/>
          </a:xfrm>
        </p:grpSpPr>
        <p:sp>
          <p:nvSpPr>
            <p:cNvPr id="863" name="Shape 863"/>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64" name="Shape 864"/>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73</a:t>
            </a:fld>
            <a:endParaRPr/>
          </a:p>
        </p:txBody>
      </p:sp>
      <p:sp>
        <p:nvSpPr>
          <p:cNvPr id="868" name="Shape 868"/>
          <p:cNvSpPr/>
          <p:nvPr/>
        </p:nvSpPr>
        <p:spPr>
          <a:xfrm>
            <a:off x="304800" y="533400"/>
            <a:ext cx="8305800" cy="25782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500"/>
              </a:spcBef>
              <a:buSzPct val="100000"/>
              <a:buChar char="•"/>
              <a:defRPr sz="2800">
                <a:latin typeface="Times New Roman"/>
                <a:ea typeface="Times New Roman"/>
                <a:cs typeface="Times New Roman"/>
                <a:sym typeface="Times New Roman"/>
              </a:defRPr>
            </a:pPr>
            <a:r>
              <a:t>    Also, </a:t>
            </a:r>
            <a:r>
              <a:rPr>
                <a:solidFill>
                  <a:srgbClr val="CC0099"/>
                </a:solidFill>
              </a:rPr>
              <a:t>note </a:t>
            </a:r>
            <a:r>
              <a:t>that the range of a voltmeter (or an ammeter) is changed by switching in another resistor in the circuit. </a:t>
            </a:r>
          </a:p>
          <a:p>
            <a:pPr>
              <a:spcBef>
                <a:spcPts val="500"/>
              </a:spcBef>
              <a:buSzPct val="100000"/>
              <a:buChar char="•"/>
              <a:defRPr sz="2800">
                <a:latin typeface="Times New Roman"/>
                <a:ea typeface="Times New Roman"/>
                <a:cs typeface="Times New Roman"/>
                <a:sym typeface="Times New Roman"/>
              </a:defRPr>
            </a:pPr>
            <a:r>
              <a:t>    Therefore, for a given range </a:t>
            </a:r>
            <a:r>
              <a:rPr>
                <a:solidFill>
                  <a:srgbClr val="0066CC"/>
                </a:solidFill>
              </a:rPr>
              <a:t>the internal resistance</a:t>
            </a:r>
            <a:r>
              <a:t> of the voltmeter </a:t>
            </a:r>
            <a:r>
              <a:rPr>
                <a:solidFill>
                  <a:srgbClr val="0066CC"/>
                </a:solidFill>
              </a:rPr>
              <a:t>remains the same</a:t>
            </a:r>
            <a:r>
              <a:t> irrespective of the deflection of the pointer. </a:t>
            </a:r>
          </a:p>
        </p:txBody>
      </p:sp>
      <p:grpSp>
        <p:nvGrpSpPr>
          <p:cNvPr id="871" name="Group 871"/>
          <p:cNvGrpSpPr/>
          <p:nvPr/>
        </p:nvGrpSpPr>
        <p:grpSpPr>
          <a:xfrm>
            <a:off x="6324600" y="6476999"/>
            <a:ext cx="2057400" cy="396240"/>
            <a:chOff x="0" y="0"/>
            <a:chExt cx="2057400" cy="396238"/>
          </a:xfrm>
        </p:grpSpPr>
        <p:sp>
          <p:nvSpPr>
            <p:cNvPr id="869" name="Shape 869"/>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70" name="Shape 870"/>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a:spLocks noGrp="1"/>
          </p:cNvSpPr>
          <p:nvPr>
            <p:ph type="title" idx="4294967295"/>
          </p:nvPr>
        </p:nvSpPr>
        <p:spPr>
          <a:xfrm>
            <a:off x="1389062" y="457200"/>
            <a:ext cx="6611938" cy="762000"/>
          </a:xfrm>
          <a:prstGeom prst="rect">
            <a:avLst/>
          </a:prstGeom>
        </p:spPr>
        <p:txBody>
          <a:bodyPr lIns="44450" tIns="44450" rIns="44450" bIns="44450"/>
          <a:lstStyle>
            <a:lvl1pPr defTabSz="905255">
              <a:lnSpc>
                <a:spcPct val="90000"/>
              </a:lnSpc>
              <a:defRPr sz="4500">
                <a:solidFill>
                  <a:srgbClr val="572314"/>
                </a:solidFill>
                <a:effectLst>
                  <a:outerShdw blurRad="12700" dist="25146" dir="2700000" rotWithShape="0">
                    <a:srgbClr val="000000"/>
                  </a:outerShdw>
                </a:effectLst>
                <a:latin typeface="Gill Sans MT"/>
                <a:ea typeface="Gill Sans MT"/>
                <a:cs typeface="Gill Sans MT"/>
                <a:sym typeface="Gill Sans MT"/>
              </a:defRPr>
            </a:lvl1pPr>
          </a:lstStyle>
          <a:p>
            <a:r>
              <a:t>Voltmeter Loading</a:t>
            </a:r>
          </a:p>
        </p:txBody>
      </p:sp>
      <p:sp>
        <p:nvSpPr>
          <p:cNvPr id="874" name="Shape 874"/>
          <p:cNvSpPr>
            <a:spLocks noGrp="1"/>
          </p:cNvSpPr>
          <p:nvPr>
            <p:ph type="body" idx="4294967295"/>
          </p:nvPr>
        </p:nvSpPr>
        <p:spPr>
          <a:xfrm>
            <a:off x="457200" y="1447800"/>
            <a:ext cx="8229600" cy="4683125"/>
          </a:xfrm>
          <a:prstGeom prst="rect">
            <a:avLst/>
          </a:prstGeom>
        </p:spPr>
        <p:txBody>
          <a:bodyPr/>
          <a:lstStyle/>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t>A voltmeter, when connected, acts as a shunt for that portion of the circuit.  </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t>This reduces the resistance of that portion.  </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t>Hence, the meter gives a lower reading.</a:t>
            </a:r>
          </a:p>
          <a:p>
            <a:pPr marL="365125" indent="-282575">
              <a:spcBef>
                <a:spcPts val="600"/>
              </a:spcBef>
              <a:buClr>
                <a:srgbClr val="3891A7"/>
              </a:buClr>
              <a:buSzPct val="80000"/>
              <a:buFont typeface="Wingdings 2"/>
              <a:buChar char="●"/>
              <a:defRPr sz="3200">
                <a:latin typeface="Times New Roman"/>
                <a:ea typeface="Times New Roman"/>
                <a:cs typeface="Times New Roman"/>
                <a:sym typeface="Times New Roman"/>
              </a:defRPr>
            </a:pPr>
            <a:r>
              <a:t>This effect is called the </a:t>
            </a:r>
            <a:r>
              <a:rPr b="1" i="1">
                <a:solidFill>
                  <a:srgbClr val="0066CC"/>
                </a:solidFill>
              </a:rPr>
              <a:t>loading effect</a:t>
            </a:r>
            <a:r>
              <a:rPr i="1"/>
              <a:t> </a:t>
            </a:r>
            <a:r>
              <a:t>of the meter. </a:t>
            </a:r>
          </a:p>
        </p:txBody>
      </p:sp>
      <p:sp>
        <p:nvSpPr>
          <p:cNvPr id="875" name="Shape 875"/>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74</a:t>
            </a:fld>
            <a:endParaRPr/>
          </a:p>
        </p:txBody>
      </p:sp>
      <p:grpSp>
        <p:nvGrpSpPr>
          <p:cNvPr id="878" name="Group 878"/>
          <p:cNvGrpSpPr/>
          <p:nvPr/>
        </p:nvGrpSpPr>
        <p:grpSpPr>
          <a:xfrm>
            <a:off x="6324600" y="6461125"/>
            <a:ext cx="2057400" cy="396239"/>
            <a:chOff x="0" y="0"/>
            <a:chExt cx="2057400" cy="396237"/>
          </a:xfrm>
        </p:grpSpPr>
        <p:sp>
          <p:nvSpPr>
            <p:cNvPr id="876" name="Shape 876"/>
            <p:cNvSpPr/>
            <p:nvPr/>
          </p:nvSpPr>
          <p:spPr>
            <a:xfrm>
              <a:off x="0" y="0"/>
              <a:ext cx="2057400" cy="342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77" name="Shape 877"/>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880"/>
          <p:cNvSpPr>
            <a:spLocks noGrp="1"/>
          </p:cNvSpPr>
          <p:nvPr>
            <p:ph type="title" idx="4294967295"/>
          </p:nvPr>
        </p:nvSpPr>
        <p:spPr>
          <a:xfrm>
            <a:off x="457200" y="277811"/>
            <a:ext cx="8229600" cy="788989"/>
          </a:xfrm>
          <a:prstGeom prst="rect">
            <a:avLst/>
          </a:prstGeom>
        </p:spPr>
        <p:txBody>
          <a:bodyPr/>
          <a:lstStyle>
            <a:lvl1pPr>
              <a:defRPr sz="4300">
                <a:solidFill>
                  <a:srgbClr val="572314"/>
                </a:solidFill>
                <a:effectLst>
                  <a:outerShdw blurRad="12700" dist="25400" dir="2700000" rotWithShape="0">
                    <a:srgbClr val="000000"/>
                  </a:outerShdw>
                </a:effectLst>
                <a:latin typeface="Gill Sans MT"/>
                <a:ea typeface="Gill Sans MT"/>
                <a:cs typeface="Gill Sans MT"/>
                <a:sym typeface="Gill Sans MT"/>
              </a:defRPr>
            </a:lvl1pPr>
          </a:lstStyle>
          <a:p>
            <a:r>
              <a:t>Example 6</a:t>
            </a:r>
          </a:p>
        </p:txBody>
      </p:sp>
      <p:sp>
        <p:nvSpPr>
          <p:cNvPr id="881" name="Shape 881"/>
          <p:cNvSpPr>
            <a:spLocks noGrp="1"/>
          </p:cNvSpPr>
          <p:nvPr>
            <p:ph type="body" idx="4294967295"/>
          </p:nvPr>
        </p:nvSpPr>
        <p:spPr>
          <a:xfrm>
            <a:off x="457199" y="1142999"/>
            <a:ext cx="8390668" cy="5224796"/>
          </a:xfrm>
          <a:prstGeom prst="rect">
            <a:avLst/>
          </a:prstGeom>
        </p:spPr>
        <p:txBody>
          <a:bodyPr/>
          <a:lstStyle/>
          <a:p>
            <a:pPr marL="520065" indent="-520065" defTabSz="832103">
              <a:lnSpc>
                <a:spcPct val="90000"/>
              </a:lnSpc>
              <a:spcBef>
                <a:spcPts val="500"/>
              </a:spcBef>
              <a:buClr>
                <a:srgbClr val="3891A7"/>
              </a:buClr>
              <a:buSzPct val="80000"/>
              <a:buFont typeface="Wingdings 2"/>
              <a:buChar char="●"/>
              <a:defRPr sz="3000">
                <a:latin typeface="Times New Roman"/>
                <a:ea typeface="Times New Roman"/>
                <a:cs typeface="Times New Roman"/>
                <a:sym typeface="Times New Roman"/>
              </a:defRPr>
            </a:pPr>
            <a:r>
              <a:t>It is desired to measure the voltage across the 50-kΩ resistor in the circuit.</a:t>
            </a:r>
          </a:p>
          <a:p>
            <a:pPr marL="520065" indent="-520065" defTabSz="832103">
              <a:lnSpc>
                <a:spcPct val="90000"/>
              </a:lnSpc>
              <a:spcBef>
                <a:spcPts val="500"/>
              </a:spcBef>
              <a:buClr>
                <a:srgbClr val="3891A7"/>
              </a:buClr>
              <a:buSzPct val="80000"/>
              <a:buFont typeface="Wingdings 2"/>
              <a:buChar char="●"/>
              <a:defRPr sz="3000">
                <a:latin typeface="Times New Roman"/>
                <a:ea typeface="Times New Roman"/>
                <a:cs typeface="Times New Roman"/>
                <a:sym typeface="Times New Roman"/>
              </a:defRPr>
            </a:pPr>
            <a:r>
              <a:t>Two voltmeters are available for this measurement.  Voltmeter-A has a sensitivity of 1000 Ω/V and voltmeter-B has a sensitivity of 20 000 Ω/V.  </a:t>
            </a:r>
          </a:p>
          <a:p>
            <a:pPr marL="520065" indent="-520065" defTabSz="832103">
              <a:lnSpc>
                <a:spcPct val="90000"/>
              </a:lnSpc>
              <a:spcBef>
                <a:spcPts val="500"/>
              </a:spcBef>
              <a:buClr>
                <a:srgbClr val="3891A7"/>
              </a:buClr>
              <a:buSzPct val="80000"/>
              <a:buFont typeface="Wingdings 2"/>
              <a:buChar char="●"/>
              <a:defRPr sz="3000">
                <a:latin typeface="Times New Roman"/>
                <a:ea typeface="Times New Roman"/>
                <a:cs typeface="Times New Roman"/>
                <a:sym typeface="Times New Roman"/>
              </a:defRPr>
            </a:pPr>
            <a:r>
              <a:t>Both meters are used on their 50-V range.  </a:t>
            </a:r>
          </a:p>
          <a:p>
            <a:pPr marL="520065" indent="-520065" defTabSz="832103">
              <a:lnSpc>
                <a:spcPct val="90000"/>
              </a:lnSpc>
              <a:spcBef>
                <a:spcPts val="500"/>
              </a:spcBef>
              <a:buClr>
                <a:srgbClr val="3891A7"/>
              </a:buClr>
              <a:buSzPct val="80000"/>
              <a:buFont typeface="Wingdings 2"/>
              <a:buChar char="●"/>
              <a:defRPr sz="3000">
                <a:latin typeface="Times New Roman"/>
                <a:ea typeface="Times New Roman"/>
                <a:cs typeface="Times New Roman"/>
                <a:sym typeface="Times New Roman"/>
              </a:defRPr>
            </a:pPr>
            <a:r>
              <a:t>Calculate </a:t>
            </a:r>
          </a:p>
          <a:p>
            <a:pPr marL="520065" indent="-520065" defTabSz="832103">
              <a:lnSpc>
                <a:spcPct val="90000"/>
              </a:lnSpc>
              <a:spcBef>
                <a:spcPts val="500"/>
              </a:spcBef>
              <a:buSzTx/>
              <a:buNone/>
              <a:defRPr sz="3000">
                <a:latin typeface="Times New Roman"/>
                <a:ea typeface="Times New Roman"/>
                <a:cs typeface="Times New Roman"/>
                <a:sym typeface="Times New Roman"/>
              </a:defRPr>
            </a:pPr>
            <a:r>
              <a:t>	(</a:t>
            </a:r>
            <a:r>
              <a:rPr i="1"/>
              <a:t>a</a:t>
            </a:r>
            <a:r>
              <a:t>) the reading of each meter, and </a:t>
            </a:r>
          </a:p>
          <a:p>
            <a:pPr marL="520065" indent="-520065" defTabSz="832103">
              <a:lnSpc>
                <a:spcPct val="90000"/>
              </a:lnSpc>
              <a:spcBef>
                <a:spcPts val="500"/>
              </a:spcBef>
              <a:buSzTx/>
              <a:buNone/>
              <a:defRPr sz="3000">
                <a:latin typeface="Times New Roman"/>
                <a:ea typeface="Times New Roman"/>
                <a:cs typeface="Times New Roman"/>
                <a:sym typeface="Times New Roman"/>
              </a:defRPr>
            </a:pPr>
            <a:r>
              <a:t>	(</a:t>
            </a:r>
            <a:r>
              <a:rPr i="1"/>
              <a:t>b</a:t>
            </a:r>
            <a:r>
              <a:t>) the error in each reading, expressed as a percentage of the true value.</a:t>
            </a:r>
          </a:p>
        </p:txBody>
      </p:sp>
      <p:sp>
        <p:nvSpPr>
          <p:cNvPr id="882" name="Shape 882"/>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75</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76</a:t>
            </a:fld>
            <a:endParaRPr/>
          </a:p>
        </p:txBody>
      </p:sp>
      <p:grpSp>
        <p:nvGrpSpPr>
          <p:cNvPr id="887" name="Group 887"/>
          <p:cNvGrpSpPr/>
          <p:nvPr/>
        </p:nvGrpSpPr>
        <p:grpSpPr>
          <a:xfrm>
            <a:off x="1295400" y="329563"/>
            <a:ext cx="5638800" cy="3305178"/>
            <a:chOff x="0" y="0"/>
            <a:chExt cx="5638800" cy="3305176"/>
          </a:xfrm>
        </p:grpSpPr>
        <p:sp>
          <p:nvSpPr>
            <p:cNvPr id="885" name="Shape 885"/>
            <p:cNvSpPr/>
            <p:nvPr/>
          </p:nvSpPr>
          <p:spPr>
            <a:xfrm>
              <a:off x="0" y="-1"/>
              <a:ext cx="5638800" cy="3305178"/>
            </a:xfrm>
            <a:prstGeom prst="rect">
              <a:avLst/>
            </a:prstGeom>
            <a:solidFill>
              <a:srgbClr val="FFFF99"/>
            </a:solidFill>
            <a:ln w="12700" cap="flat">
              <a:noFill/>
              <a:miter lim="400000"/>
            </a:ln>
            <a:effectLst/>
          </p:spPr>
          <p:txBody>
            <a:bodyPr wrap="square" lIns="45718" tIns="45718" rIns="45718" bIns="45718" numCol="1" anchor="t">
              <a:noAutofit/>
            </a:bodyPr>
            <a:lstStyle/>
            <a:p>
              <a:pPr>
                <a:defRPr sz="2400">
                  <a:latin typeface="Gill Sans MT"/>
                  <a:ea typeface="Gill Sans MT"/>
                  <a:cs typeface="Gill Sans MT"/>
                  <a:sym typeface="Gill Sans MT"/>
                </a:defRPr>
              </a:pPr>
              <a:endParaRPr/>
            </a:p>
          </p:txBody>
        </p:sp>
        <p:pic>
          <p:nvPicPr>
            <p:cNvPr id="886" name="image57.png"/>
            <p:cNvPicPr>
              <a:picLocks noChangeAspect="1"/>
            </p:cNvPicPr>
            <p:nvPr/>
          </p:nvPicPr>
          <p:blipFill>
            <a:blip r:embed="rId2">
              <a:extLst/>
            </a:blip>
            <a:stretch>
              <a:fillRect/>
            </a:stretch>
          </p:blipFill>
          <p:spPr>
            <a:xfrm>
              <a:off x="0" y="0"/>
              <a:ext cx="5638800" cy="3305177"/>
            </a:xfrm>
            <a:prstGeom prst="rect">
              <a:avLst/>
            </a:prstGeom>
            <a:ln w="57150" cap="flat">
              <a:solidFill>
                <a:srgbClr val="66CCFF"/>
              </a:solidFill>
              <a:prstDash val="solid"/>
              <a:round/>
            </a:ln>
            <a:effectLst/>
          </p:spPr>
        </p:pic>
      </p:grpSp>
      <p:sp>
        <p:nvSpPr>
          <p:cNvPr id="888" name="Shape 888"/>
          <p:cNvSpPr/>
          <p:nvPr/>
        </p:nvSpPr>
        <p:spPr>
          <a:xfrm>
            <a:off x="327025" y="3742266"/>
            <a:ext cx="1447800" cy="4470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000"/>
              </a:spcBef>
              <a:defRPr sz="2400" b="1">
                <a:solidFill>
                  <a:srgbClr val="0066CC"/>
                </a:solidFill>
                <a:latin typeface="Gill Sans MT"/>
                <a:ea typeface="Gill Sans MT"/>
                <a:cs typeface="Gill Sans MT"/>
                <a:sym typeface="Gill Sans MT"/>
              </a:defRPr>
            </a:pPr>
            <a:r>
              <a:t>Solution </a:t>
            </a:r>
            <a:r>
              <a:rPr>
                <a:solidFill>
                  <a:srgbClr val="000000"/>
                </a:solidFill>
              </a:rPr>
              <a:t>: </a:t>
            </a:r>
          </a:p>
        </p:txBody>
      </p:sp>
      <p:sp>
        <p:nvSpPr>
          <p:cNvPr id="889" name="Shape 889"/>
          <p:cNvSpPr/>
          <p:nvPr/>
        </p:nvSpPr>
        <p:spPr>
          <a:xfrm>
            <a:off x="1371600" y="4050551"/>
            <a:ext cx="6934200" cy="48273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a:latin typeface="Times New Roman"/>
                <a:ea typeface="Times New Roman"/>
                <a:cs typeface="Times New Roman"/>
                <a:sym typeface="Times New Roman"/>
              </a:defRPr>
            </a:pPr>
            <a:r>
              <a:t>The </a:t>
            </a:r>
            <a:r>
              <a:rPr i="1"/>
              <a:t>true</a:t>
            </a:r>
            <a:r>
              <a:t> value of the voltage across A-B,</a:t>
            </a:r>
          </a:p>
        </p:txBody>
      </p:sp>
      <p:grpSp>
        <p:nvGrpSpPr>
          <p:cNvPr id="892" name="Group 892"/>
          <p:cNvGrpSpPr/>
          <p:nvPr/>
        </p:nvGrpSpPr>
        <p:grpSpPr>
          <a:xfrm>
            <a:off x="1540932" y="4949097"/>
            <a:ext cx="5486403" cy="1008065"/>
            <a:chOff x="0" y="0"/>
            <a:chExt cx="5486401" cy="1008063"/>
          </a:xfrm>
        </p:grpSpPr>
        <p:sp>
          <p:nvSpPr>
            <p:cNvPr id="890" name="Shape 890"/>
            <p:cNvSpPr/>
            <p:nvPr/>
          </p:nvSpPr>
          <p:spPr>
            <a:xfrm>
              <a:off x="-1" y="0"/>
              <a:ext cx="5486403" cy="1008064"/>
            </a:xfrm>
            <a:prstGeom prst="rect">
              <a:avLst/>
            </a:prstGeom>
            <a:solidFill>
              <a:srgbClr val="FFFFCC"/>
            </a:solidFill>
            <a:ln w="12700" cap="flat">
              <a:noFill/>
              <a:miter lim="400000"/>
            </a:ln>
            <a:effectLst/>
          </p:spPr>
          <p:txBody>
            <a:bodyPr wrap="square" lIns="45718" tIns="45718" rIns="45718" bIns="45718" numCol="1" anchor="t">
              <a:noAutofit/>
            </a:bodyPr>
            <a:lstStyle/>
            <a:p>
              <a:pPr>
                <a:defRPr sz="2400">
                  <a:latin typeface="Gill Sans MT"/>
                  <a:ea typeface="Gill Sans MT"/>
                  <a:cs typeface="Gill Sans MT"/>
                  <a:sym typeface="Gill Sans MT"/>
                </a:defRPr>
              </a:pPr>
              <a:endParaRPr/>
            </a:p>
          </p:txBody>
        </p:sp>
        <p:pic>
          <p:nvPicPr>
            <p:cNvPr id="891" name="image58.png"/>
            <p:cNvPicPr>
              <a:picLocks noChangeAspect="1"/>
            </p:cNvPicPr>
            <p:nvPr/>
          </p:nvPicPr>
          <p:blipFill>
            <a:blip r:embed="rId3">
              <a:extLst/>
            </a:blip>
            <a:stretch>
              <a:fillRect/>
            </a:stretch>
          </p:blipFill>
          <p:spPr>
            <a:xfrm>
              <a:off x="0" y="0"/>
              <a:ext cx="5486402" cy="1008064"/>
            </a:xfrm>
            <a:prstGeom prst="rect">
              <a:avLst/>
            </a:prstGeom>
            <a:ln w="28575" cap="flat">
              <a:solidFill>
                <a:srgbClr val="CC0099"/>
              </a:solidFill>
              <a:prstDash val="solid"/>
              <a:round/>
            </a:ln>
            <a:effectLst/>
          </p:spPr>
        </p:pic>
      </p:grpSp>
      <p:grpSp>
        <p:nvGrpSpPr>
          <p:cNvPr id="895" name="Group 895"/>
          <p:cNvGrpSpPr/>
          <p:nvPr/>
        </p:nvGrpSpPr>
        <p:grpSpPr>
          <a:xfrm>
            <a:off x="6324600" y="6461124"/>
            <a:ext cx="2057400" cy="396240"/>
            <a:chOff x="0" y="0"/>
            <a:chExt cx="2057400" cy="396238"/>
          </a:xfrm>
        </p:grpSpPr>
        <p:sp>
          <p:nvSpPr>
            <p:cNvPr id="893" name="Shape 893"/>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894" name="Shape 894"/>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77</a:t>
            </a:fld>
            <a:endParaRPr/>
          </a:p>
        </p:txBody>
      </p:sp>
      <p:sp>
        <p:nvSpPr>
          <p:cNvPr id="898" name="Shape 898"/>
          <p:cNvSpPr/>
          <p:nvPr/>
        </p:nvSpPr>
        <p:spPr>
          <a:xfrm>
            <a:off x="0" y="457200"/>
            <a:ext cx="4038600" cy="497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b="1">
                <a:solidFill>
                  <a:srgbClr val="4F271C"/>
                </a:solidFill>
                <a:latin typeface="Gill Sans MT"/>
                <a:ea typeface="Gill Sans MT"/>
                <a:cs typeface="Gill Sans MT"/>
                <a:sym typeface="Gill Sans MT"/>
              </a:defRPr>
            </a:pPr>
            <a:r>
              <a:t>(</a:t>
            </a:r>
            <a:r>
              <a:rPr i="1"/>
              <a:t>a</a:t>
            </a:r>
            <a:r>
              <a:t>) Voltmeter-A</a:t>
            </a:r>
          </a:p>
        </p:txBody>
      </p:sp>
      <p:sp>
        <p:nvSpPr>
          <p:cNvPr id="899" name="Shape 899"/>
          <p:cNvSpPr/>
          <p:nvPr/>
        </p:nvSpPr>
        <p:spPr>
          <a:xfrm>
            <a:off x="609600" y="990600"/>
            <a:ext cx="3581400" cy="4827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600"/>
              </a:spcBef>
              <a:defRPr sz="2800">
                <a:latin typeface="Times New Roman"/>
                <a:ea typeface="Times New Roman"/>
                <a:cs typeface="Times New Roman"/>
                <a:sym typeface="Times New Roman"/>
              </a:defRPr>
            </a:lvl1pPr>
          </a:lstStyle>
          <a:p>
            <a:r>
              <a:t>The internal resistance,</a:t>
            </a:r>
          </a:p>
        </p:txBody>
      </p:sp>
      <p:pic>
        <p:nvPicPr>
          <p:cNvPr id="900" name="image59.png"/>
          <p:cNvPicPr>
            <a:picLocks noChangeAspect="1"/>
          </p:cNvPicPr>
          <p:nvPr/>
        </p:nvPicPr>
        <p:blipFill>
          <a:blip r:embed="rId2">
            <a:extLst/>
          </a:blip>
          <a:stretch>
            <a:fillRect/>
          </a:stretch>
        </p:blipFill>
        <p:spPr>
          <a:xfrm>
            <a:off x="1295400" y="1447800"/>
            <a:ext cx="7162800" cy="463550"/>
          </a:xfrm>
          <a:prstGeom prst="rect">
            <a:avLst/>
          </a:prstGeom>
          <a:ln w="12700">
            <a:miter lim="400000"/>
          </a:ln>
        </p:spPr>
      </p:pic>
      <p:sp>
        <p:nvSpPr>
          <p:cNvPr id="901" name="Shape 901"/>
          <p:cNvSpPr/>
          <p:nvPr/>
        </p:nvSpPr>
        <p:spPr>
          <a:xfrm>
            <a:off x="609600" y="1905000"/>
            <a:ext cx="7848600" cy="624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000"/>
              </a:spcBef>
              <a:defRPr>
                <a:latin typeface="Times New Roman"/>
                <a:ea typeface="Times New Roman"/>
                <a:cs typeface="Times New Roman"/>
                <a:sym typeface="Times New Roman"/>
              </a:defRPr>
            </a:pPr>
            <a:r>
              <a:t>When connected, the equivalent parallel resistance across A-B is 50 kΩ</a:t>
            </a:r>
            <a:r>
              <a:rPr>
                <a:latin typeface="Gill Sans MT"/>
                <a:ea typeface="Gill Sans MT"/>
                <a:cs typeface="Gill Sans MT"/>
                <a:sym typeface="Gill Sans MT"/>
              </a:rPr>
              <a:t> || </a:t>
            </a:r>
            <a:r>
              <a:t>50 kΩ</a:t>
            </a:r>
            <a:r>
              <a:rPr>
                <a:latin typeface="Gill Sans MT"/>
                <a:ea typeface="Gill Sans MT"/>
                <a:cs typeface="Gill Sans MT"/>
                <a:sym typeface="Gill Sans MT"/>
              </a:rPr>
              <a:t> = </a:t>
            </a:r>
            <a:r>
              <a:t>25 kΩ. Hence, reading of voltmeter,</a:t>
            </a:r>
          </a:p>
        </p:txBody>
      </p:sp>
      <p:pic>
        <p:nvPicPr>
          <p:cNvPr id="902" name="image60.png"/>
          <p:cNvPicPr>
            <a:picLocks noChangeAspect="1"/>
          </p:cNvPicPr>
          <p:nvPr/>
        </p:nvPicPr>
        <p:blipFill>
          <a:blip r:embed="rId3">
            <a:extLst/>
          </a:blip>
          <a:stretch>
            <a:fillRect/>
          </a:stretch>
        </p:blipFill>
        <p:spPr>
          <a:xfrm>
            <a:off x="1524000" y="2819400"/>
            <a:ext cx="4495800" cy="819150"/>
          </a:xfrm>
          <a:prstGeom prst="rect">
            <a:avLst/>
          </a:prstGeom>
          <a:ln w="12700">
            <a:miter lim="400000"/>
          </a:ln>
        </p:spPr>
      </p:pic>
      <p:sp>
        <p:nvSpPr>
          <p:cNvPr id="903" name="Shape 903"/>
          <p:cNvSpPr/>
          <p:nvPr/>
        </p:nvSpPr>
        <p:spPr>
          <a:xfrm>
            <a:off x="685799" y="3429000"/>
            <a:ext cx="2286002" cy="497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spcBef>
                <a:spcPts val="1600"/>
              </a:spcBef>
              <a:defRPr sz="2800" b="1">
                <a:solidFill>
                  <a:srgbClr val="4F271C"/>
                </a:solidFill>
                <a:latin typeface="Gill Sans MT"/>
                <a:ea typeface="Gill Sans MT"/>
                <a:cs typeface="Gill Sans MT"/>
                <a:sym typeface="Gill Sans MT"/>
              </a:defRPr>
            </a:lvl1pPr>
          </a:lstStyle>
          <a:p>
            <a:r>
              <a:t>Voltmeter-B</a:t>
            </a:r>
          </a:p>
        </p:txBody>
      </p:sp>
      <p:pic>
        <p:nvPicPr>
          <p:cNvPr id="904" name="image61.png"/>
          <p:cNvPicPr>
            <a:picLocks noChangeAspect="1"/>
          </p:cNvPicPr>
          <p:nvPr/>
        </p:nvPicPr>
        <p:blipFill>
          <a:blip r:embed="rId4">
            <a:extLst/>
          </a:blip>
          <a:stretch>
            <a:fillRect/>
          </a:stretch>
        </p:blipFill>
        <p:spPr>
          <a:xfrm>
            <a:off x="1087437" y="3962400"/>
            <a:ext cx="7675564" cy="461963"/>
          </a:xfrm>
          <a:prstGeom prst="rect">
            <a:avLst/>
          </a:prstGeom>
          <a:ln w="12700">
            <a:miter lim="400000"/>
          </a:ln>
        </p:spPr>
      </p:pic>
      <p:pic>
        <p:nvPicPr>
          <p:cNvPr id="905" name="image62.png"/>
          <p:cNvPicPr>
            <a:picLocks noChangeAspect="1"/>
          </p:cNvPicPr>
          <p:nvPr/>
        </p:nvPicPr>
        <p:blipFill>
          <a:blip r:embed="rId5">
            <a:extLst/>
          </a:blip>
          <a:stretch>
            <a:fillRect/>
          </a:stretch>
        </p:blipFill>
        <p:spPr>
          <a:xfrm>
            <a:off x="1270000" y="4419600"/>
            <a:ext cx="4887913" cy="487363"/>
          </a:xfrm>
          <a:prstGeom prst="rect">
            <a:avLst/>
          </a:prstGeom>
          <a:ln w="12700">
            <a:miter lim="400000"/>
          </a:ln>
        </p:spPr>
      </p:pic>
      <p:pic>
        <p:nvPicPr>
          <p:cNvPr id="906" name="image63.png"/>
          <p:cNvPicPr>
            <a:picLocks noChangeAspect="1"/>
          </p:cNvPicPr>
          <p:nvPr/>
        </p:nvPicPr>
        <p:blipFill>
          <a:blip r:embed="rId6">
            <a:extLst/>
          </a:blip>
          <a:stretch>
            <a:fillRect/>
          </a:stretch>
        </p:blipFill>
        <p:spPr>
          <a:xfrm>
            <a:off x="876300" y="5105400"/>
            <a:ext cx="5981700" cy="863600"/>
          </a:xfrm>
          <a:prstGeom prst="rect">
            <a:avLst/>
          </a:prstGeom>
          <a:ln w="12700">
            <a:miter lim="400000"/>
          </a:ln>
        </p:spPr>
      </p:pic>
      <p:grpSp>
        <p:nvGrpSpPr>
          <p:cNvPr id="909" name="Group 909"/>
          <p:cNvGrpSpPr/>
          <p:nvPr/>
        </p:nvGrpSpPr>
        <p:grpSpPr>
          <a:xfrm>
            <a:off x="8000998" y="838199"/>
            <a:ext cx="1143005" cy="685803"/>
            <a:chOff x="0" y="0"/>
            <a:chExt cx="1143003" cy="685802"/>
          </a:xfrm>
        </p:grpSpPr>
        <p:sp>
          <p:nvSpPr>
            <p:cNvPr id="907" name="Shape 907"/>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08" name="Shape 908"/>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grpSp>
        <p:nvGrpSpPr>
          <p:cNvPr id="912" name="Group 912"/>
          <p:cNvGrpSpPr/>
          <p:nvPr/>
        </p:nvGrpSpPr>
        <p:grpSpPr>
          <a:xfrm>
            <a:off x="7924798" y="2438399"/>
            <a:ext cx="1143005" cy="685803"/>
            <a:chOff x="0" y="0"/>
            <a:chExt cx="1143003" cy="685802"/>
          </a:xfrm>
        </p:grpSpPr>
        <p:sp>
          <p:nvSpPr>
            <p:cNvPr id="910" name="Shape 910"/>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11" name="Shape 911"/>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grpSp>
        <p:nvGrpSpPr>
          <p:cNvPr id="915" name="Group 915"/>
          <p:cNvGrpSpPr/>
          <p:nvPr/>
        </p:nvGrpSpPr>
        <p:grpSpPr>
          <a:xfrm>
            <a:off x="6324600" y="6461124"/>
            <a:ext cx="2057400" cy="396240"/>
            <a:chOff x="0" y="0"/>
            <a:chExt cx="2057400" cy="396238"/>
          </a:xfrm>
        </p:grpSpPr>
        <p:sp>
          <p:nvSpPr>
            <p:cNvPr id="913" name="Shape 913"/>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14" name="Shape 914"/>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grpSp>
        <p:nvGrpSpPr>
          <p:cNvPr id="918" name="Group 918"/>
          <p:cNvGrpSpPr/>
          <p:nvPr/>
        </p:nvGrpSpPr>
        <p:grpSpPr>
          <a:xfrm>
            <a:off x="7848598" y="4571998"/>
            <a:ext cx="1143005" cy="685803"/>
            <a:chOff x="0" y="0"/>
            <a:chExt cx="1143003" cy="685802"/>
          </a:xfrm>
        </p:grpSpPr>
        <p:sp>
          <p:nvSpPr>
            <p:cNvPr id="916" name="Shape 916"/>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17" name="Shape 917"/>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p:cNvSpPr>
          <p:nvPr>
            <p:ph type="sldNum" sz="quarter" idx="4294967295"/>
          </p:nvPr>
        </p:nvSpPr>
        <p:spPr>
          <a:xfrm>
            <a:off x="8714105" y="6512559"/>
            <a:ext cx="256539" cy="269239"/>
          </a:xfrm>
          <a:prstGeom prst="rect">
            <a:avLst/>
          </a:prstGeom>
          <a:extLst>
            <a:ext uri="{C572A759-6A51-4108-AA02-DFA0A04FC94B}">
              <ma14:wrappingTextBoxFlag xmlns:ma14="http://schemas.microsoft.com/office/mac/drawingml/2011/main" xmlns="" val="1"/>
            </a:ext>
          </a:extLst>
        </p:spPr>
        <p:txBody>
          <a:bodyPr/>
          <a:lstStyle>
            <a:lvl1pPr algn="ctr">
              <a:defRPr sz="1200">
                <a:solidFill>
                  <a:srgbClr val="B5A788"/>
                </a:solidFill>
                <a:latin typeface="Gill Sans MT"/>
                <a:ea typeface="Gill Sans MT"/>
                <a:cs typeface="Gill Sans MT"/>
                <a:sym typeface="Gill Sans MT"/>
              </a:defRPr>
            </a:lvl1pPr>
          </a:lstStyle>
          <a:p>
            <a:fld id="{86CB4B4D-7CA3-9044-876B-883B54F8677D}" type="slidenum">
              <a:t>78</a:t>
            </a:fld>
            <a:endParaRPr/>
          </a:p>
        </p:txBody>
      </p:sp>
      <p:sp>
        <p:nvSpPr>
          <p:cNvPr id="921" name="Shape 921"/>
          <p:cNvSpPr/>
          <p:nvPr/>
        </p:nvSpPr>
        <p:spPr>
          <a:xfrm>
            <a:off x="0" y="457200"/>
            <a:ext cx="8839200" cy="4978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b="1">
                <a:solidFill>
                  <a:srgbClr val="4F271C"/>
                </a:solidFill>
                <a:latin typeface="Gill Sans MT"/>
                <a:ea typeface="Gill Sans MT"/>
                <a:cs typeface="Gill Sans MT"/>
                <a:sym typeface="Gill Sans MT"/>
              </a:defRPr>
            </a:pPr>
            <a:r>
              <a:t>(</a:t>
            </a:r>
            <a:r>
              <a:rPr i="1"/>
              <a:t>b</a:t>
            </a:r>
            <a:r>
              <a:t>) </a:t>
            </a:r>
            <a:r>
              <a:rPr>
                <a:solidFill>
                  <a:srgbClr val="000000"/>
                </a:solidFill>
                <a:latin typeface="Times New Roman"/>
                <a:ea typeface="Times New Roman"/>
                <a:cs typeface="Times New Roman"/>
                <a:sym typeface="Times New Roman"/>
              </a:rPr>
              <a:t>Error </a:t>
            </a:r>
            <a:r>
              <a:rPr b="0">
                <a:solidFill>
                  <a:srgbClr val="000000"/>
                </a:solidFill>
                <a:latin typeface="Times New Roman"/>
                <a:ea typeface="Times New Roman"/>
                <a:cs typeface="Times New Roman"/>
                <a:sym typeface="Times New Roman"/>
              </a:rPr>
              <a:t>in</a:t>
            </a:r>
            <a:r>
              <a:rPr>
                <a:solidFill>
                  <a:srgbClr val="000000"/>
                </a:solidFill>
                <a:latin typeface="Times New Roman"/>
                <a:ea typeface="Times New Roman"/>
                <a:cs typeface="Times New Roman"/>
                <a:sym typeface="Times New Roman"/>
              </a:rPr>
              <a:t> </a:t>
            </a:r>
            <a:r>
              <a:rPr b="0">
                <a:solidFill>
                  <a:srgbClr val="000000"/>
                </a:solidFill>
                <a:latin typeface="Times New Roman"/>
                <a:ea typeface="Times New Roman"/>
                <a:cs typeface="Times New Roman"/>
                <a:sym typeface="Times New Roman"/>
              </a:rPr>
              <a:t>reading of</a:t>
            </a:r>
            <a:r>
              <a:rPr>
                <a:solidFill>
                  <a:srgbClr val="000000"/>
                </a:solidFill>
                <a:latin typeface="Times New Roman"/>
                <a:ea typeface="Times New Roman"/>
                <a:cs typeface="Times New Roman"/>
                <a:sym typeface="Times New Roman"/>
              </a:rPr>
              <a:t> </a:t>
            </a:r>
            <a:r>
              <a:rPr b="0">
                <a:solidFill>
                  <a:srgbClr val="000000"/>
                </a:solidFill>
                <a:latin typeface="Times New Roman"/>
                <a:ea typeface="Times New Roman"/>
                <a:cs typeface="Times New Roman"/>
                <a:sym typeface="Times New Roman"/>
              </a:rPr>
              <a:t>Voltmeter-A,</a:t>
            </a:r>
          </a:p>
        </p:txBody>
      </p:sp>
      <p:pic>
        <p:nvPicPr>
          <p:cNvPr id="922" name="image64.png"/>
          <p:cNvPicPr>
            <a:picLocks noChangeAspect="1"/>
          </p:cNvPicPr>
          <p:nvPr/>
        </p:nvPicPr>
        <p:blipFill>
          <a:blip r:embed="rId2">
            <a:extLst/>
          </a:blip>
          <a:stretch>
            <a:fillRect/>
          </a:stretch>
        </p:blipFill>
        <p:spPr>
          <a:xfrm>
            <a:off x="838200" y="990600"/>
            <a:ext cx="6475413" cy="873125"/>
          </a:xfrm>
          <a:prstGeom prst="rect">
            <a:avLst/>
          </a:prstGeom>
          <a:ln w="12700">
            <a:miter lim="400000"/>
          </a:ln>
        </p:spPr>
      </p:pic>
      <p:sp>
        <p:nvSpPr>
          <p:cNvPr id="923" name="Shape 923"/>
          <p:cNvSpPr/>
          <p:nvPr/>
        </p:nvSpPr>
        <p:spPr>
          <a:xfrm>
            <a:off x="533400" y="1905000"/>
            <a:ext cx="5410200" cy="4827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600"/>
              </a:spcBef>
              <a:defRPr sz="2800" b="1">
                <a:latin typeface="Times New Roman"/>
                <a:ea typeface="Times New Roman"/>
                <a:cs typeface="Times New Roman"/>
                <a:sym typeface="Times New Roman"/>
              </a:defRPr>
            </a:pPr>
            <a:r>
              <a:t>Error </a:t>
            </a:r>
            <a:r>
              <a:rPr b="0"/>
              <a:t>in</a:t>
            </a:r>
            <a:r>
              <a:t> </a:t>
            </a:r>
            <a:r>
              <a:rPr b="0"/>
              <a:t>reading of</a:t>
            </a:r>
            <a:r>
              <a:t> </a:t>
            </a:r>
            <a:r>
              <a:rPr b="0"/>
              <a:t>Voltmeter-B,</a:t>
            </a:r>
          </a:p>
        </p:txBody>
      </p:sp>
      <p:pic>
        <p:nvPicPr>
          <p:cNvPr id="924" name="image65.png"/>
          <p:cNvPicPr>
            <a:picLocks noChangeAspect="1"/>
          </p:cNvPicPr>
          <p:nvPr/>
        </p:nvPicPr>
        <p:blipFill>
          <a:blip r:embed="rId3">
            <a:extLst/>
          </a:blip>
          <a:stretch>
            <a:fillRect/>
          </a:stretch>
        </p:blipFill>
        <p:spPr>
          <a:xfrm>
            <a:off x="914400" y="2438400"/>
            <a:ext cx="7256464" cy="887413"/>
          </a:xfrm>
          <a:prstGeom prst="rect">
            <a:avLst/>
          </a:prstGeom>
          <a:ln w="12700">
            <a:miter lim="400000"/>
          </a:ln>
        </p:spPr>
      </p:pic>
      <p:sp>
        <p:nvSpPr>
          <p:cNvPr id="925" name="Shape 925"/>
          <p:cNvSpPr/>
          <p:nvPr/>
        </p:nvSpPr>
        <p:spPr>
          <a:xfrm>
            <a:off x="685800" y="3733800"/>
            <a:ext cx="8077200" cy="12344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spcBef>
                <a:spcPts val="1000"/>
              </a:spcBef>
              <a:defRPr sz="2600">
                <a:solidFill>
                  <a:srgbClr val="CC0000"/>
                </a:solidFill>
                <a:latin typeface="Gill Sans MT"/>
                <a:ea typeface="Gill Sans MT"/>
                <a:cs typeface="Gill Sans MT"/>
                <a:sym typeface="Gill Sans MT"/>
              </a:defRPr>
            </a:pPr>
            <a:r>
              <a:t>Note </a:t>
            </a:r>
            <a:r>
              <a:rPr>
                <a:solidFill>
                  <a:srgbClr val="000000"/>
                </a:solidFill>
              </a:rPr>
              <a:t>the voltmeter with higher sensitivity gives </a:t>
            </a:r>
            <a:r>
              <a:rPr>
                <a:solidFill>
                  <a:srgbClr val="4F271C"/>
                </a:solidFill>
              </a:rPr>
              <a:t>more accurate results</a:t>
            </a:r>
            <a:r>
              <a:rPr>
                <a:solidFill>
                  <a:srgbClr val="000000"/>
                </a:solidFill>
              </a:rPr>
              <a:t>, since it produces </a:t>
            </a:r>
            <a:r>
              <a:rPr>
                <a:solidFill>
                  <a:srgbClr val="4F271C"/>
                </a:solidFill>
              </a:rPr>
              <a:t>less loading effect</a:t>
            </a:r>
            <a:r>
              <a:rPr>
                <a:solidFill>
                  <a:srgbClr val="000000"/>
                </a:solidFill>
              </a:rPr>
              <a:t> on the circuit. </a:t>
            </a:r>
          </a:p>
        </p:txBody>
      </p:sp>
      <p:grpSp>
        <p:nvGrpSpPr>
          <p:cNvPr id="928" name="Group 928"/>
          <p:cNvGrpSpPr/>
          <p:nvPr/>
        </p:nvGrpSpPr>
        <p:grpSpPr>
          <a:xfrm>
            <a:off x="6324600" y="6461124"/>
            <a:ext cx="2057400" cy="396240"/>
            <a:chOff x="0" y="0"/>
            <a:chExt cx="2057400" cy="396238"/>
          </a:xfrm>
        </p:grpSpPr>
        <p:sp>
          <p:nvSpPr>
            <p:cNvPr id="926" name="Shape 926"/>
            <p:cNvSpPr/>
            <p:nvPr/>
          </p:nvSpPr>
          <p:spPr>
            <a:xfrm>
              <a:off x="0" y="-1"/>
              <a:ext cx="2057400" cy="329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27" name="Shape 927"/>
            <p:cNvSpPr/>
            <p:nvPr/>
          </p:nvSpPr>
          <p:spPr>
            <a:xfrm>
              <a:off x="76199" y="0"/>
              <a:ext cx="1187451" cy="39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spcBef>
                  <a:spcPts val="1200"/>
                </a:spcBef>
                <a:defRPr sz="2000" b="1">
                  <a:solidFill>
                    <a:srgbClr val="0000CC"/>
                  </a:solidFill>
                  <a:latin typeface="Gill Sans MT"/>
                  <a:ea typeface="Gill Sans MT"/>
                  <a:cs typeface="Gill Sans MT"/>
                  <a:sym typeface="Gill Sans MT"/>
                </a:defRPr>
              </a:lvl1pPr>
            </a:lstStyle>
            <a:p>
              <a:r>
                <a:t> Next</a:t>
              </a:r>
            </a:p>
          </p:txBody>
        </p:sp>
      </p:grpSp>
      <p:grpSp>
        <p:nvGrpSpPr>
          <p:cNvPr id="931" name="Group 931"/>
          <p:cNvGrpSpPr/>
          <p:nvPr/>
        </p:nvGrpSpPr>
        <p:grpSpPr>
          <a:xfrm>
            <a:off x="7848598" y="1904999"/>
            <a:ext cx="1143005" cy="685803"/>
            <a:chOff x="0" y="0"/>
            <a:chExt cx="1143003" cy="685802"/>
          </a:xfrm>
        </p:grpSpPr>
        <p:sp>
          <p:nvSpPr>
            <p:cNvPr id="929" name="Shape 929"/>
            <p:cNvSpPr/>
            <p:nvPr/>
          </p:nvSpPr>
          <p:spPr>
            <a:xfrm rot="5400000">
              <a:off x="228600" y="-228601"/>
              <a:ext cx="685803" cy="11430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400" y="21600"/>
                  </a:lnTo>
                  <a:lnTo>
                    <a:pt x="14400" y="13500"/>
                  </a:lnTo>
                  <a:lnTo>
                    <a:pt x="18000" y="13500"/>
                  </a:lnTo>
                  <a:lnTo>
                    <a:pt x="18000" y="16200"/>
                  </a:lnTo>
                  <a:lnTo>
                    <a:pt x="21600" y="10800"/>
                  </a:lnTo>
                  <a:lnTo>
                    <a:pt x="18000" y="5400"/>
                  </a:lnTo>
                  <a:lnTo>
                    <a:pt x="18000" y="8100"/>
                  </a:lnTo>
                  <a:lnTo>
                    <a:pt x="14400" y="8100"/>
                  </a:lnTo>
                  <a:lnTo>
                    <a:pt x="14400" y="0"/>
                  </a:lnTo>
                  <a:close/>
                </a:path>
              </a:pathLst>
            </a:custGeom>
            <a:solidFill>
              <a:srgbClr val="3891A7"/>
            </a:solidFill>
            <a:ln w="9525" cap="flat">
              <a:solidFill>
                <a:srgbClr val="000000"/>
              </a:solidFill>
              <a:prstDash val="solid"/>
              <a:round/>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sp>
          <p:nvSpPr>
            <p:cNvPr id="930" name="Shape 930"/>
            <p:cNvSpPr/>
            <p:nvPr/>
          </p:nvSpPr>
          <p:spPr>
            <a:xfrm>
              <a:off x="39413" y="0"/>
              <a:ext cx="1024762" cy="3581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spcBef>
                  <a:spcPts val="1000"/>
                </a:spcBef>
                <a:defRPr b="1">
                  <a:solidFill>
                    <a:srgbClr val="CC0000"/>
                  </a:solidFill>
                  <a:latin typeface="Gill Sans MT"/>
                  <a:ea typeface="Gill Sans MT"/>
                  <a:cs typeface="Gill Sans MT"/>
                  <a:sym typeface="Gill Sans MT"/>
                </a:defRPr>
              </a:lvl1pPr>
            </a:lstStyle>
            <a:p>
              <a:r>
                <a:t>Click</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IRON INSTRUMENTS</a:t>
            </a:r>
          </a:p>
        </p:txBody>
      </p:sp>
      <p:sp>
        <p:nvSpPr>
          <p:cNvPr id="3" name="Text Placeholder 2"/>
          <p:cNvSpPr>
            <a:spLocks noGrp="1"/>
          </p:cNvSpPr>
          <p:nvPr>
            <p:ph type="body" idx="1"/>
          </p:nvPr>
        </p:nvSpPr>
        <p:spPr>
          <a:xfrm>
            <a:off x="457200" y="4975762"/>
            <a:ext cx="8229600" cy="1598776"/>
          </a:xfrm>
        </p:spPr>
        <p:txBody>
          <a:bodyPr/>
          <a:lstStyle/>
          <a:p>
            <a:r>
              <a:rPr lang="en-US" dirty="0"/>
              <a:t>There are two types: (b) the attraction type (c) the repulsion type.</a:t>
            </a:r>
          </a:p>
          <a:p>
            <a:endParaRPr lang="en-US" dirty="0"/>
          </a:p>
        </p:txBody>
      </p:sp>
      <p:pic>
        <p:nvPicPr>
          <p:cNvPr id="5" name="Picture 4"/>
          <p:cNvPicPr>
            <a:picLocks noChangeAspect="1"/>
          </p:cNvPicPr>
          <p:nvPr/>
        </p:nvPicPr>
        <p:blipFill>
          <a:blip r:embed="rId2"/>
          <a:stretch>
            <a:fillRect/>
          </a:stretch>
        </p:blipFill>
        <p:spPr>
          <a:xfrm>
            <a:off x="1278825" y="2073976"/>
            <a:ext cx="6515100" cy="2781300"/>
          </a:xfrm>
          <a:prstGeom prst="rect">
            <a:avLst/>
          </a:prstGeom>
        </p:spPr>
      </p:pic>
    </p:spTree>
    <p:extLst>
      <p:ext uri="{BB962C8B-B14F-4D97-AF65-F5344CB8AC3E}">
        <p14:creationId xmlns:p14="http://schemas.microsoft.com/office/powerpoint/2010/main" val="10882080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457200" y="685800"/>
            <a:ext cx="8229600" cy="838200"/>
          </a:xfrm>
          <a:prstGeom prst="rect">
            <a:avLst/>
          </a:prstGeom>
        </p:spPr>
        <p:txBody>
          <a:bodyPr/>
          <a:lstStyle>
            <a:lvl1pPr>
              <a:defRPr sz="2800" u="sng">
                <a:solidFill>
                  <a:srgbClr val="934C22"/>
                </a:solidFill>
              </a:defRPr>
            </a:lvl1pPr>
          </a:lstStyle>
          <a:p>
            <a:r>
              <a:t>ESSENTIALS OF INDICATING ANALOG INSTRUMENTS</a:t>
            </a:r>
          </a:p>
        </p:txBody>
      </p:sp>
      <p:sp>
        <p:nvSpPr>
          <p:cNvPr id="333" name="Shape 333"/>
          <p:cNvSpPr>
            <a:spLocks noGrp="1"/>
          </p:cNvSpPr>
          <p:nvPr>
            <p:ph type="body" idx="1"/>
          </p:nvPr>
        </p:nvSpPr>
        <p:spPr>
          <a:xfrm>
            <a:off x="457200" y="1676400"/>
            <a:ext cx="8229600" cy="4724400"/>
          </a:xfrm>
          <a:prstGeom prst="rect">
            <a:avLst/>
          </a:prstGeom>
        </p:spPr>
        <p:txBody>
          <a:bodyPr/>
          <a:lstStyle/>
          <a:p>
            <a:pPr marL="146304" indent="-36577">
              <a:spcBef>
                <a:spcPts val="1200"/>
              </a:spcBef>
              <a:buSzTx/>
              <a:buNone/>
              <a:defRPr>
                <a:solidFill>
                  <a:srgbClr val="2B4A5E"/>
                </a:solidFill>
              </a:defRPr>
            </a:pPr>
            <a:r>
              <a:t>Indicating analog instruments are those  which indicate the value of quantity that is being measured at the time at which it is measured. Such instruments consist essentially of a pointer which moves over a calibrated scale &amp; which is attached to a moving system pivoted in bearing. The moving system is subjected to the following three torques:</a:t>
            </a:r>
          </a:p>
          <a:p>
            <a:pPr marL="146304" indent="-36577">
              <a:spcBef>
                <a:spcPts val="1200"/>
              </a:spcBef>
              <a:buSzTx/>
              <a:buNone/>
              <a:defRPr>
                <a:solidFill>
                  <a:srgbClr val="2B4A5E"/>
                </a:solidFill>
              </a:defRPr>
            </a:pPr>
            <a:r>
              <a:t>		1. A deflecting ( or operating) torque;</a:t>
            </a:r>
          </a:p>
          <a:p>
            <a:pPr marL="146304" indent="-36577">
              <a:spcBef>
                <a:spcPts val="1200"/>
              </a:spcBef>
              <a:buSzTx/>
              <a:buNone/>
              <a:defRPr>
                <a:solidFill>
                  <a:srgbClr val="2B4A5E"/>
                </a:solidFill>
              </a:defRPr>
            </a:pPr>
            <a:r>
              <a:t>		2. A controlling ( or restoring) torque;</a:t>
            </a:r>
          </a:p>
          <a:p>
            <a:pPr marL="146304" indent="-36577">
              <a:spcBef>
                <a:spcPts val="1200"/>
              </a:spcBef>
              <a:buSzTx/>
              <a:buNone/>
              <a:defRPr>
                <a:solidFill>
                  <a:srgbClr val="2B4A5E"/>
                </a:solidFill>
              </a:defRPr>
            </a:pPr>
            <a:r>
              <a:t>		3. A damping torque.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3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3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build="p" bldLvl="5"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IRON INSTRUMENTS</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lnSpcReduction="10000"/>
              </a:bodyPr>
              <a:lstStyle/>
              <a:p>
                <a:r>
                  <a:rPr lang="en-US" dirty="0"/>
                  <a:t>The measured current is connected to the stationary coil and the magnetic field generated by this coil interacts with the moving iron element. </a:t>
                </a:r>
              </a:p>
              <a:p>
                <a:r>
                  <a:rPr lang="en-US" dirty="0"/>
                  <a:t>The iron vane changes its location as to increase the magnetic flux flowing through it. </a:t>
                </a:r>
              </a:p>
              <a:p>
                <a:r>
                  <a:rPr lang="en-US" dirty="0"/>
                  <a:t>This causes at attraction in the attraction type and a repulsion between the fixed and movable iron element in the repulsion type. </a:t>
                </a:r>
              </a:p>
              <a:p>
                <a:r>
                  <a:rPr lang="en-US" dirty="0"/>
                  <a:t>The angular deflection depends on the measured current </a:t>
                </a:r>
                <a:r>
                  <a:rPr lang="en-US" i="1" dirty="0"/>
                  <a:t>I </a:t>
                </a:r>
                <a:r>
                  <a:rPr lang="en-US" dirty="0"/>
                  <a:t>and the change of the inductance </a:t>
                </a:r>
                <a:r>
                  <a:rPr lang="en-US" i="1" dirty="0" err="1"/>
                  <a:t>dL</a:t>
                </a:r>
                <a:r>
                  <a:rPr lang="en-US" i="1" dirty="0"/>
                  <a:t> </a:t>
                </a:r>
                <a:r>
                  <a:rPr lang="en-US" dirty="0"/>
                  <a:t>caused by this deflection.</a:t>
                </a:r>
              </a:p>
              <a:p>
                <a:endParaRPr lang="en-US" dirty="0"/>
              </a:p>
              <a:p>
                <a:endParaRPr lang="en-US" dirty="0"/>
              </a:p>
              <a:p>
                <a:r>
                  <a:rPr lang="en-US" dirty="0"/>
                  <a:t>Although the deflection is a nonlinear function of measured current it is possible to design the device (the component </a:t>
                </a:r>
                <a14:m>
                  <m:oMath xmlns:m="http://schemas.openxmlformats.org/officeDocument/2006/math">
                    <m:f>
                      <m:fPr>
                        <m:ctrlPr>
                          <a:rPr lang="en-US" i="1" dirty="0">
                            <a:latin typeface="Cambria Math" panose="02040503050406030204" pitchFamily="18" charset="0"/>
                          </a:rPr>
                        </m:ctrlPr>
                      </m:fPr>
                      <m:num>
                        <m:r>
                          <a:rPr lang="en-US" i="1" dirty="0">
                            <a:latin typeface="Cambria Math" charset="0"/>
                          </a:rPr>
                          <m:t>𝑑𝐿</m:t>
                        </m:r>
                      </m:num>
                      <m:den>
                        <m:r>
                          <a:rPr lang="en-US" i="1" dirty="0">
                            <a:latin typeface="Cambria Math" charset="0"/>
                          </a:rPr>
                          <m:t>𝑑</m:t>
                        </m:r>
                        <m:r>
                          <a:rPr lang="en-US" i="1" dirty="0">
                            <a:latin typeface="Cambria Math" charset="0"/>
                          </a:rPr>
                          <m:t>𝛼</m:t>
                        </m:r>
                      </m:den>
                    </m:f>
                  </m:oMath>
                </a14:m>
                <a:r>
                  <a:rPr lang="en-US" dirty="0"/>
                  <a:t>) in such a way that the expression </a:t>
                </a:r>
                <a14:m>
                  <m:oMath xmlns:m="http://schemas.openxmlformats.org/officeDocument/2006/math">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charset="0"/>
                              </a:rPr>
                              <m:t>𝑑𝐿</m:t>
                            </m:r>
                          </m:num>
                          <m:den>
                            <m:r>
                              <a:rPr lang="en-US" i="1" dirty="0">
                                <a:latin typeface="Cambria Math" charset="0"/>
                              </a:rPr>
                              <m:t>𝑑</m:t>
                            </m:r>
                            <m:r>
                              <a:rPr lang="en-US" i="1" dirty="0">
                                <a:latin typeface="Cambria Math" charset="0"/>
                              </a:rPr>
                              <m:t>𝛼</m:t>
                            </m:r>
                          </m:den>
                        </m:f>
                        <m:sSup>
                          <m:sSupPr>
                            <m:ctrlPr>
                              <a:rPr lang="en-US" i="1" dirty="0">
                                <a:latin typeface="Cambria Math" panose="02040503050406030204" pitchFamily="18" charset="0"/>
                              </a:rPr>
                            </m:ctrlPr>
                          </m:sSupPr>
                          <m:e>
                            <m:r>
                              <a:rPr lang="en-US" i="1" dirty="0">
                                <a:latin typeface="Cambria Math" charset="0"/>
                              </a:rPr>
                              <m:t>𝐼</m:t>
                            </m:r>
                          </m:e>
                          <m:sup>
                            <m:r>
                              <a:rPr lang="en-US" i="1" dirty="0">
                                <a:latin typeface="Cambria Math" charset="0"/>
                              </a:rPr>
                              <m:t>2</m:t>
                            </m:r>
                          </m:sup>
                        </m:sSup>
                      </m:e>
                    </m:d>
                  </m:oMath>
                </a14:m>
                <a:r>
                  <a:rPr lang="en-US" i="1" dirty="0"/>
                  <a:t> </a:t>
                </a:r>
                <a:r>
                  <a:rPr lang="en-US" dirty="0"/>
                  <a:t>is close to linear. </a:t>
                </a:r>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rotWithShape="0">
                <a:blip r:embed="rId2"/>
                <a:stretch>
                  <a:fillRect t="-134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98183" y="4284435"/>
            <a:ext cx="1688617" cy="810080"/>
          </a:xfrm>
          <a:prstGeom prst="rect">
            <a:avLst/>
          </a:prstGeom>
        </p:spPr>
      </p:pic>
    </p:spTree>
    <p:extLst>
      <p:ext uri="{BB962C8B-B14F-4D97-AF65-F5344CB8AC3E}">
        <p14:creationId xmlns:p14="http://schemas.microsoft.com/office/powerpoint/2010/main" val="56348880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a:spLocks noGrp="1"/>
          </p:cNvSpPr>
          <p:nvPr>
            <p:ph type="title"/>
          </p:nvPr>
        </p:nvSpPr>
        <p:spPr>
          <a:xfrm>
            <a:off x="441537" y="353996"/>
            <a:ext cx="8229601" cy="692836"/>
          </a:xfrm>
          <a:prstGeom prst="rect">
            <a:avLst/>
          </a:prstGeom>
        </p:spPr>
        <p:txBody>
          <a:bodyPr anchor="t"/>
          <a:lstStyle>
            <a:lvl1pPr marL="609600" indent="-609600" algn="ctr">
              <a:lnSpc>
                <a:spcPct val="80000"/>
              </a:lnSpc>
              <a:defRPr u="sng">
                <a:solidFill>
                  <a:srgbClr val="C00000"/>
                </a:solidFill>
              </a:defRPr>
            </a:lvl1pPr>
          </a:lstStyle>
          <a:p>
            <a:r>
              <a:rPr dirty="0"/>
              <a:t>MOVING IRON INSTRUMENTS</a:t>
            </a:r>
          </a:p>
        </p:txBody>
      </p:sp>
      <p:sp>
        <p:nvSpPr>
          <p:cNvPr id="970" name="Shape 970"/>
          <p:cNvSpPr>
            <a:spLocks noGrp="1"/>
          </p:cNvSpPr>
          <p:nvPr>
            <p:ph type="body" idx="1"/>
          </p:nvPr>
        </p:nvSpPr>
        <p:spPr>
          <a:xfrm>
            <a:off x="81032" y="1465064"/>
            <a:ext cx="8637142" cy="5096074"/>
          </a:xfrm>
          <a:prstGeom prst="rect">
            <a:avLst/>
          </a:prstGeom>
        </p:spPr>
        <p:txBody>
          <a:bodyPr>
            <a:normAutofit fontScale="77500" lnSpcReduction="20000"/>
          </a:bodyPr>
          <a:lstStyle/>
          <a:p>
            <a:pPr marL="342900" indent="-342900">
              <a:spcBef>
                <a:spcPts val="700"/>
              </a:spcBef>
              <a:buClrTx/>
              <a:buSzTx/>
              <a:buFontTx/>
              <a:buNone/>
              <a:defRPr sz="3200">
                <a:latin typeface="Times New Roman"/>
                <a:ea typeface="Times New Roman"/>
                <a:cs typeface="Times New Roman"/>
                <a:sym typeface="Times New Roman"/>
              </a:defRPr>
            </a:pPr>
            <a:r>
              <a:rPr dirty="0"/>
              <a:t>Advantages</a:t>
            </a:r>
          </a:p>
          <a:p>
            <a:pPr marL="320842" indent="-320842">
              <a:spcBef>
                <a:spcPts val="700"/>
              </a:spcBef>
              <a:buClrTx/>
              <a:buFontTx/>
              <a:buChar char="•"/>
              <a:defRPr sz="3200">
                <a:latin typeface="Times New Roman"/>
                <a:ea typeface="Times New Roman"/>
                <a:cs typeface="Times New Roman"/>
                <a:sym typeface="Times New Roman"/>
              </a:defRPr>
            </a:pPr>
            <a:r>
              <a:rPr dirty="0"/>
              <a:t>The instruments are </a:t>
            </a:r>
            <a:r>
              <a:rPr lang="en-US" dirty="0"/>
              <a:t>simple, </a:t>
            </a:r>
            <a:r>
              <a:rPr dirty="0"/>
              <a:t>cheap,</a:t>
            </a:r>
            <a:r>
              <a:rPr lang="en-US" dirty="0"/>
              <a:t> </a:t>
            </a:r>
            <a:r>
              <a:rPr dirty="0"/>
              <a:t>reliable and robust</a:t>
            </a:r>
            <a:r>
              <a:rPr lang="en-US" dirty="0"/>
              <a:t>.</a:t>
            </a:r>
          </a:p>
          <a:p>
            <a:pPr marL="320842" indent="-320842">
              <a:spcBef>
                <a:spcPts val="700"/>
              </a:spcBef>
              <a:buClrTx/>
              <a:buFontTx/>
              <a:buChar char="•"/>
              <a:defRPr sz="3200">
                <a:latin typeface="Times New Roman"/>
                <a:ea typeface="Times New Roman"/>
                <a:cs typeface="Times New Roman"/>
                <a:sym typeface="Times New Roman"/>
              </a:defRPr>
            </a:pPr>
            <a:r>
              <a:rPr lang="en-US" sz="3200" dirty="0">
                <a:sym typeface="Times New Roman"/>
              </a:rPr>
              <a:t>Simplicity of the design – no need to supply the moving element </a:t>
            </a:r>
          </a:p>
          <a:p>
            <a:pPr marL="320842" indent="-320842">
              <a:spcBef>
                <a:spcPts val="700"/>
              </a:spcBef>
              <a:buClrTx/>
              <a:buFontTx/>
              <a:buChar char="•"/>
              <a:defRPr sz="3200">
                <a:latin typeface="Times New Roman"/>
                <a:ea typeface="Times New Roman"/>
                <a:cs typeface="Times New Roman"/>
                <a:sym typeface="Times New Roman"/>
              </a:defRPr>
            </a:pPr>
            <a:r>
              <a:rPr lang="en-US" sz="3200" dirty="0">
                <a:sym typeface="Times New Roman"/>
              </a:rPr>
              <a:t>Easy change of the range by selecting the number of the turns in the coil </a:t>
            </a:r>
            <a:endParaRPr dirty="0"/>
          </a:p>
          <a:p>
            <a:pPr marL="320842" indent="-320842">
              <a:spcBef>
                <a:spcPts val="700"/>
              </a:spcBef>
              <a:buClrTx/>
              <a:buFontTx/>
              <a:buChar char="•"/>
              <a:defRPr sz="3200">
                <a:latin typeface="Times New Roman"/>
                <a:ea typeface="Times New Roman"/>
                <a:cs typeface="Times New Roman"/>
                <a:sym typeface="Times New Roman"/>
              </a:defRPr>
            </a:pPr>
            <a:r>
              <a:rPr dirty="0"/>
              <a:t>The instruments can be used on </a:t>
            </a:r>
            <a:r>
              <a:rPr lang="en-US" dirty="0"/>
              <a:t>a</a:t>
            </a:r>
            <a:r>
              <a:rPr dirty="0"/>
              <a:t>.</a:t>
            </a:r>
            <a:r>
              <a:rPr lang="en-US" dirty="0"/>
              <a:t>c</a:t>
            </a:r>
            <a:r>
              <a:rPr dirty="0"/>
              <a:t> and </a:t>
            </a:r>
            <a:r>
              <a:rPr lang="en-US" dirty="0"/>
              <a:t>d</a:t>
            </a:r>
            <a:r>
              <a:rPr dirty="0"/>
              <a:t>.</a:t>
            </a:r>
            <a:r>
              <a:rPr lang="en-US" dirty="0"/>
              <a:t>c.</a:t>
            </a:r>
            <a:endParaRPr dirty="0"/>
          </a:p>
          <a:p>
            <a:pPr marL="0" indent="0">
              <a:spcBef>
                <a:spcPts val="700"/>
              </a:spcBef>
              <a:buClrTx/>
              <a:buSzTx/>
              <a:buFontTx/>
              <a:buNone/>
              <a:defRPr sz="3200">
                <a:latin typeface="Times New Roman"/>
                <a:ea typeface="Times New Roman"/>
                <a:cs typeface="Times New Roman"/>
                <a:sym typeface="Times New Roman"/>
              </a:defRPr>
            </a:pPr>
            <a:r>
              <a:rPr dirty="0"/>
              <a:t>Disadvantages</a:t>
            </a:r>
          </a:p>
          <a:p>
            <a:pPr marL="342900" indent="-342900">
              <a:spcBef>
                <a:spcPts val="700"/>
              </a:spcBef>
              <a:buClrTx/>
              <a:buFontTx/>
              <a:buChar char="•"/>
              <a:defRPr sz="3200">
                <a:latin typeface="Times New Roman"/>
                <a:ea typeface="Times New Roman"/>
                <a:cs typeface="Times New Roman"/>
                <a:sym typeface="Times New Roman"/>
              </a:defRPr>
            </a:pPr>
            <a:r>
              <a:rPr lang="en-US" sz="3200" dirty="0">
                <a:sym typeface="Times New Roman"/>
              </a:rPr>
              <a:t>It has relatively large power consumption (</a:t>
            </a:r>
            <a:r>
              <a:rPr lang="en-US" sz="3200" i="1" dirty="0">
                <a:sym typeface="Times New Roman"/>
              </a:rPr>
              <a:t>0.1 </a:t>
            </a:r>
            <a:r>
              <a:rPr lang="en-US" sz="3200" dirty="0">
                <a:sym typeface="Times New Roman"/>
              </a:rPr>
              <a:t>– </a:t>
            </a:r>
            <a:r>
              <a:rPr lang="en-US" sz="3200" i="1" dirty="0">
                <a:sym typeface="Times New Roman"/>
              </a:rPr>
              <a:t>1VA</a:t>
            </a:r>
            <a:r>
              <a:rPr lang="en-US" sz="3200" dirty="0">
                <a:sym typeface="Times New Roman"/>
              </a:rPr>
              <a:t>) </a:t>
            </a:r>
          </a:p>
          <a:p>
            <a:pPr marL="342900" indent="-342900">
              <a:spcBef>
                <a:spcPts val="700"/>
              </a:spcBef>
              <a:buClrTx/>
              <a:buFontTx/>
              <a:buChar char="•"/>
              <a:defRPr sz="3200">
                <a:latin typeface="Times New Roman"/>
                <a:ea typeface="Times New Roman"/>
                <a:cs typeface="Times New Roman"/>
                <a:sym typeface="Times New Roman"/>
              </a:defRPr>
            </a:pPr>
            <a:r>
              <a:rPr lang="en-US" dirty="0"/>
              <a:t>Small Sensitivity (in comparison with moving coil instruments)</a:t>
            </a:r>
          </a:p>
          <a:p>
            <a:pPr marL="342900" indent="-342900">
              <a:spcBef>
                <a:spcPts val="700"/>
              </a:spcBef>
              <a:buClrTx/>
              <a:buFontTx/>
              <a:buChar char="•"/>
              <a:defRPr sz="3200">
                <a:latin typeface="Times New Roman"/>
                <a:ea typeface="Times New Roman"/>
                <a:cs typeface="Times New Roman"/>
                <a:sym typeface="Times New Roman"/>
              </a:defRPr>
            </a:pPr>
            <a:r>
              <a:rPr dirty="0"/>
              <a:t>They cannot be calibrated with high degree of precision with D.C on account of the effect of hysteresis in the iron rods or vanes </a:t>
            </a:r>
            <a:endParaRPr lang="en-US" dirty="0"/>
          </a:p>
          <a:p>
            <a:pPr marL="342900" indent="-342900">
              <a:spcBef>
                <a:spcPts val="700"/>
              </a:spcBef>
              <a:buClrTx/>
              <a:buFontTx/>
              <a:buChar char="•"/>
              <a:defRPr sz="3200">
                <a:latin typeface="Times New Roman"/>
                <a:ea typeface="Times New Roman"/>
                <a:cs typeface="Times New Roman"/>
                <a:sym typeface="Times New Roman"/>
              </a:defRPr>
            </a:pPr>
            <a:r>
              <a:rPr lang="en-US" dirty="0"/>
              <a:t>Frequency bandwidth is limited to 150Hz</a:t>
            </a:r>
            <a:r>
              <a:rPr dirty="0"/>
              <a:t>. </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3" name="Shape 933"/>
          <p:cNvSpPr>
            <a:spLocks noGrp="1"/>
          </p:cNvSpPr>
          <p:nvPr>
            <p:ph type="title"/>
          </p:nvPr>
        </p:nvSpPr>
        <p:spPr>
          <a:xfrm>
            <a:off x="457200" y="703262"/>
            <a:ext cx="8229600" cy="592138"/>
          </a:xfrm>
          <a:prstGeom prst="rect">
            <a:avLst/>
          </a:prstGeom>
        </p:spPr>
        <p:txBody>
          <a:bodyPr anchor="t">
            <a:normAutofit fontScale="90000"/>
          </a:bodyPr>
          <a:lstStyle>
            <a:lvl1pPr marL="603504" indent="-603504" defTabSz="905255">
              <a:lnSpc>
                <a:spcPct val="80000"/>
              </a:lnSpc>
              <a:defRPr sz="2970" u="sng">
                <a:solidFill>
                  <a:srgbClr val="C00000"/>
                </a:solidFill>
              </a:defRPr>
            </a:lvl1pPr>
          </a:lstStyle>
          <a:p>
            <a:r>
              <a:t>MOVING IRON INSTRUMENTS – ATTRACTION TYPE </a:t>
            </a:r>
          </a:p>
        </p:txBody>
      </p:sp>
      <p:sp>
        <p:nvSpPr>
          <p:cNvPr id="934" name="Shape 934"/>
          <p:cNvSpPr>
            <a:spLocks noGrp="1"/>
          </p:cNvSpPr>
          <p:nvPr>
            <p:ph type="body" sz="half" idx="1"/>
          </p:nvPr>
        </p:nvSpPr>
        <p:spPr>
          <a:xfrm>
            <a:off x="171598" y="1390650"/>
            <a:ext cx="4629002" cy="5293113"/>
          </a:xfrm>
          <a:prstGeom prst="rect">
            <a:avLst/>
          </a:prstGeom>
        </p:spPr>
        <p:txBody>
          <a:bodyPr/>
          <a:lstStyle/>
          <a:p>
            <a:pPr marL="208483" indent="-208483" algn="just" defTabSz="555955">
              <a:buSzTx/>
              <a:buNone/>
              <a:defRPr sz="2160">
                <a:latin typeface="Times New Roman"/>
                <a:ea typeface="Times New Roman"/>
                <a:cs typeface="Times New Roman"/>
                <a:sym typeface="Times New Roman"/>
              </a:defRPr>
            </a:pPr>
            <a:r>
              <a:t>Principle</a:t>
            </a:r>
          </a:p>
          <a:p>
            <a:pPr marL="208483" indent="-208483" algn="just" defTabSz="555955">
              <a:buClrTx/>
              <a:buFontTx/>
              <a:buChar char="•"/>
              <a:defRPr sz="2160">
                <a:latin typeface="Times New Roman"/>
                <a:ea typeface="Times New Roman"/>
                <a:cs typeface="Times New Roman"/>
                <a:sym typeface="Times New Roman"/>
              </a:defRPr>
            </a:pPr>
            <a:r>
              <a:t>A soft iron piece gets magnetized when it is brought into a magnetic field produced by a permanent magnet.</a:t>
            </a:r>
          </a:p>
          <a:p>
            <a:pPr marL="208483" indent="-208483" algn="just" defTabSz="555955">
              <a:buClrTx/>
              <a:buFontTx/>
              <a:buChar char="•"/>
              <a:defRPr sz="2160">
                <a:latin typeface="Times New Roman"/>
                <a:ea typeface="Times New Roman"/>
                <a:cs typeface="Times New Roman"/>
                <a:sym typeface="Times New Roman"/>
              </a:defRPr>
            </a:pPr>
            <a:r>
              <a:t>The same phenomenon happens when the soft iron piece is brought near either of the ends of a coil carrying current.</a:t>
            </a:r>
          </a:p>
          <a:p>
            <a:pPr marL="208483" indent="-208483" algn="just" defTabSz="555955">
              <a:buClrTx/>
              <a:buFontTx/>
              <a:buChar char="•"/>
              <a:defRPr sz="2160">
                <a:latin typeface="Times New Roman"/>
                <a:ea typeface="Times New Roman"/>
                <a:cs typeface="Times New Roman"/>
                <a:sym typeface="Times New Roman"/>
              </a:defRPr>
            </a:pPr>
            <a:r>
              <a:t>The iron piece is attracted towards that portion where the magnetic flux density is more.</a:t>
            </a:r>
          </a:p>
          <a:p>
            <a:pPr marL="208483" indent="-208483" algn="just" defTabSz="555955">
              <a:buClrTx/>
              <a:buFontTx/>
              <a:buChar char="•"/>
              <a:defRPr sz="2160">
                <a:latin typeface="Times New Roman"/>
                <a:ea typeface="Times New Roman"/>
                <a:cs typeface="Times New Roman"/>
                <a:sym typeface="Times New Roman"/>
              </a:defRPr>
            </a:pPr>
            <a:r>
              <a:t>This movement of soft iron piece is used to measure the current or voltage which produces the magnetic field.</a:t>
            </a:r>
          </a:p>
        </p:txBody>
      </p:sp>
      <p:pic>
        <p:nvPicPr>
          <p:cNvPr id="935" name="image69.png"/>
          <p:cNvPicPr>
            <a:picLocks noChangeAspect="1"/>
          </p:cNvPicPr>
          <p:nvPr/>
        </p:nvPicPr>
        <p:blipFill>
          <a:blip r:embed="rId2">
            <a:extLst/>
          </a:blip>
          <a:stretch>
            <a:fillRect/>
          </a:stretch>
        </p:blipFill>
        <p:spPr>
          <a:xfrm>
            <a:off x="4876800" y="1793875"/>
            <a:ext cx="4343400" cy="43640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7" name="Shape 937"/>
          <p:cNvSpPr>
            <a:spLocks noGrp="1"/>
          </p:cNvSpPr>
          <p:nvPr>
            <p:ph type="title"/>
          </p:nvPr>
        </p:nvSpPr>
        <p:spPr>
          <a:xfrm>
            <a:off x="457200" y="703262"/>
            <a:ext cx="8229600" cy="592138"/>
          </a:xfrm>
          <a:prstGeom prst="rect">
            <a:avLst/>
          </a:prstGeom>
        </p:spPr>
        <p:txBody>
          <a:bodyPr anchor="t">
            <a:normAutofit fontScale="90000"/>
          </a:bodyPr>
          <a:lstStyle>
            <a:lvl1pPr marL="603504" indent="-603504" defTabSz="905255">
              <a:lnSpc>
                <a:spcPct val="80000"/>
              </a:lnSpc>
              <a:defRPr sz="2970" u="sng">
                <a:solidFill>
                  <a:srgbClr val="C00000"/>
                </a:solidFill>
              </a:defRPr>
            </a:lvl1pPr>
          </a:lstStyle>
          <a:p>
            <a:r>
              <a:t>MOVING IRON INSTRUMENTS – ATTRACTION TYPE </a:t>
            </a:r>
          </a:p>
        </p:txBody>
      </p:sp>
      <p:sp>
        <p:nvSpPr>
          <p:cNvPr id="938" name="Shape 938"/>
          <p:cNvSpPr>
            <a:spLocks noGrp="1"/>
          </p:cNvSpPr>
          <p:nvPr>
            <p:ph type="body" sz="half" idx="1"/>
          </p:nvPr>
        </p:nvSpPr>
        <p:spPr>
          <a:xfrm>
            <a:off x="279400" y="1378515"/>
            <a:ext cx="4504304" cy="5170489"/>
          </a:xfrm>
          <a:prstGeom prst="rect">
            <a:avLst/>
          </a:prstGeom>
        </p:spPr>
        <p:txBody>
          <a:bodyPr/>
          <a:lstStyle/>
          <a:p>
            <a:pPr marL="342900" indent="-342900">
              <a:lnSpc>
                <a:spcPct val="81000"/>
              </a:lnSpc>
              <a:spcBef>
                <a:spcPts val="500"/>
              </a:spcBef>
              <a:buClrTx/>
              <a:buFontTx/>
              <a:buChar char="•"/>
              <a:defRPr sz="2900">
                <a:latin typeface="Times New Roman"/>
                <a:ea typeface="Times New Roman"/>
                <a:cs typeface="Times New Roman"/>
                <a:sym typeface="Times New Roman"/>
              </a:defRPr>
            </a:pPr>
            <a:r>
              <a:t>A soft iron disc is attached to the spindle</a:t>
            </a:r>
          </a:p>
          <a:p>
            <a:pPr marL="342900" indent="-342900">
              <a:lnSpc>
                <a:spcPct val="81000"/>
              </a:lnSpc>
              <a:spcBef>
                <a:spcPts val="500"/>
              </a:spcBef>
              <a:buClrTx/>
              <a:buFontTx/>
              <a:buChar char="•"/>
              <a:defRPr sz="2900">
                <a:latin typeface="Times New Roman"/>
                <a:ea typeface="Times New Roman"/>
                <a:cs typeface="Times New Roman"/>
                <a:sym typeface="Times New Roman"/>
              </a:defRPr>
            </a:pPr>
            <a:r>
              <a:t>To the spindle, a pointer is also attached, which is made to move over calibrated scale</a:t>
            </a:r>
          </a:p>
          <a:p>
            <a:pPr marL="342900" indent="-342900">
              <a:lnSpc>
                <a:spcPct val="81000"/>
              </a:lnSpc>
              <a:spcBef>
                <a:spcPts val="500"/>
              </a:spcBef>
              <a:buClrTx/>
              <a:buFontTx/>
              <a:buChar char="•"/>
              <a:defRPr sz="2900">
                <a:latin typeface="Times New Roman"/>
                <a:ea typeface="Times New Roman"/>
                <a:cs typeface="Times New Roman"/>
                <a:sym typeface="Times New Roman"/>
              </a:defRPr>
            </a:pPr>
            <a:r>
              <a:t>The moving iron is pivoted such that it is attracted towards the center of the coil where the magnetic field is maximum</a:t>
            </a:r>
          </a:p>
        </p:txBody>
      </p:sp>
      <p:pic>
        <p:nvPicPr>
          <p:cNvPr id="939" name="image69.png"/>
          <p:cNvPicPr>
            <a:picLocks noChangeAspect="1"/>
          </p:cNvPicPr>
          <p:nvPr/>
        </p:nvPicPr>
        <p:blipFill>
          <a:blip r:embed="rId2">
            <a:extLst/>
          </a:blip>
          <a:stretch>
            <a:fillRect/>
          </a:stretch>
        </p:blipFill>
        <p:spPr>
          <a:xfrm>
            <a:off x="4876800" y="1793875"/>
            <a:ext cx="4343400" cy="4364038"/>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1" name="Shape 941"/>
          <p:cNvSpPr>
            <a:spLocks noGrp="1"/>
          </p:cNvSpPr>
          <p:nvPr>
            <p:ph type="title"/>
          </p:nvPr>
        </p:nvSpPr>
        <p:spPr>
          <a:xfrm>
            <a:off x="457200" y="703262"/>
            <a:ext cx="8229600" cy="592138"/>
          </a:xfrm>
          <a:prstGeom prst="rect">
            <a:avLst/>
          </a:prstGeom>
        </p:spPr>
        <p:txBody>
          <a:bodyPr anchor="t">
            <a:normAutofit fontScale="90000"/>
          </a:bodyPr>
          <a:lstStyle>
            <a:lvl1pPr marL="603504" indent="-603504" defTabSz="905255">
              <a:lnSpc>
                <a:spcPct val="80000"/>
              </a:lnSpc>
              <a:defRPr sz="2970" u="sng">
                <a:solidFill>
                  <a:srgbClr val="C00000"/>
                </a:solidFill>
              </a:defRPr>
            </a:lvl1pPr>
          </a:lstStyle>
          <a:p>
            <a:r>
              <a:t>MOVING IRON INSTRUMENTS – ATTRACTION TYPE </a:t>
            </a:r>
          </a:p>
        </p:txBody>
      </p:sp>
      <p:sp>
        <p:nvSpPr>
          <p:cNvPr id="942" name="Shape 942"/>
          <p:cNvSpPr>
            <a:spLocks noGrp="1"/>
          </p:cNvSpPr>
          <p:nvPr>
            <p:ph type="body" sz="half" idx="1"/>
          </p:nvPr>
        </p:nvSpPr>
        <p:spPr>
          <a:xfrm>
            <a:off x="319206" y="1390650"/>
            <a:ext cx="4343401" cy="5170488"/>
          </a:xfrm>
          <a:prstGeom prst="rect">
            <a:avLst/>
          </a:prstGeom>
        </p:spPr>
        <p:txBody>
          <a:bodyPr/>
          <a:lstStyle>
            <a:lvl1pPr marL="325754" indent="-325754" defTabSz="868680">
              <a:spcBef>
                <a:spcPts val="600"/>
              </a:spcBef>
              <a:buClrTx/>
              <a:buFontTx/>
              <a:buChar char="•"/>
              <a:defRPr sz="3230">
                <a:latin typeface="Times New Roman"/>
                <a:ea typeface="Times New Roman"/>
                <a:cs typeface="Times New Roman"/>
                <a:sym typeface="Times New Roman"/>
              </a:defRPr>
            </a:lvl1pPr>
          </a:lstStyle>
          <a:p>
            <a:r>
              <a:t>When the current to be measured is passed through the coil or solenoid, field is produced which attracts the eccentrically mounted disc inwards, thereby deflection the pointer which moves over a calibrated scale </a:t>
            </a:r>
          </a:p>
        </p:txBody>
      </p:sp>
      <p:pic>
        <p:nvPicPr>
          <p:cNvPr id="943" name="image69.png"/>
          <p:cNvPicPr>
            <a:picLocks noChangeAspect="1"/>
          </p:cNvPicPr>
          <p:nvPr/>
        </p:nvPicPr>
        <p:blipFill>
          <a:blip r:embed="rId2">
            <a:extLst/>
          </a:blip>
          <a:stretch>
            <a:fillRect/>
          </a:stretch>
        </p:blipFill>
        <p:spPr>
          <a:xfrm>
            <a:off x="4876800" y="1793875"/>
            <a:ext cx="4343400" cy="4364038"/>
          </a:xfrm>
          <a:prstGeom prst="rect">
            <a:avLst/>
          </a:prstGeom>
          <a:ln w="12700">
            <a:miter lim="400000"/>
          </a:ln>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5" name="Shape 945"/>
          <p:cNvSpPr>
            <a:spLocks noGrp="1"/>
          </p:cNvSpPr>
          <p:nvPr>
            <p:ph type="title"/>
          </p:nvPr>
        </p:nvSpPr>
        <p:spPr>
          <a:xfrm>
            <a:off x="441537" y="574520"/>
            <a:ext cx="8229601" cy="912286"/>
          </a:xfrm>
          <a:prstGeom prst="rect">
            <a:avLst/>
          </a:prstGeom>
        </p:spPr>
        <p:txBody>
          <a:bodyPr anchor="t">
            <a:normAutofit fontScale="90000"/>
          </a:bodyPr>
          <a:lstStyle/>
          <a:p>
            <a:pPr marL="603504" indent="-603504" defTabSz="905255">
              <a:lnSpc>
                <a:spcPct val="80000"/>
              </a:lnSpc>
              <a:defRPr sz="2970" u="sng">
                <a:solidFill>
                  <a:srgbClr val="C00000"/>
                </a:solidFill>
              </a:defRPr>
            </a:pPr>
            <a:r>
              <a:t>MOVING IRON INSTRUMENTS – ATTRACTION TYPE</a:t>
            </a:r>
          </a:p>
          <a:p>
            <a:pPr marL="603504" indent="-603504" algn="ctr" defTabSz="905255">
              <a:lnSpc>
                <a:spcPct val="80000"/>
              </a:lnSpc>
              <a:defRPr sz="2970" u="sng">
                <a:solidFill>
                  <a:srgbClr val="C00000"/>
                </a:solidFill>
              </a:defRPr>
            </a:pPr>
            <a:r>
              <a:t> [Deflecting Torque]</a:t>
            </a:r>
          </a:p>
        </p:txBody>
      </p:sp>
      <p:sp>
        <p:nvSpPr>
          <p:cNvPr id="946" name="Shape 946"/>
          <p:cNvSpPr>
            <a:spLocks noGrp="1"/>
          </p:cNvSpPr>
          <p:nvPr>
            <p:ph type="body" sz="half" idx="1"/>
          </p:nvPr>
        </p:nvSpPr>
        <p:spPr>
          <a:xfrm>
            <a:off x="319206" y="1390650"/>
            <a:ext cx="4343401" cy="5170488"/>
          </a:xfrm>
          <a:prstGeom prst="rect">
            <a:avLst/>
          </a:prstGeom>
        </p:spPr>
        <p:txBody>
          <a:bodyPr>
            <a:normAutofit lnSpcReduction="10000"/>
          </a:bodyPr>
          <a:lstStyle/>
          <a:p>
            <a:pPr marL="312039" indent="-312039" defTabSz="832104">
              <a:spcBef>
                <a:spcPts val="400"/>
              </a:spcBef>
              <a:buClrTx/>
              <a:buFontTx/>
              <a:buChar char="•"/>
              <a:defRPr sz="2639">
                <a:latin typeface="Times New Roman"/>
                <a:ea typeface="Times New Roman"/>
                <a:cs typeface="Times New Roman"/>
                <a:sym typeface="Times New Roman"/>
              </a:defRPr>
            </a:pPr>
            <a:r>
              <a:t>Produced by the current or the voltage to be measured.</a:t>
            </a:r>
          </a:p>
          <a:p>
            <a:pPr marL="312039" indent="-312039" defTabSz="832104">
              <a:spcBef>
                <a:spcPts val="400"/>
              </a:spcBef>
              <a:buClrTx/>
              <a:buFontTx/>
              <a:buChar char="•"/>
              <a:defRPr sz="2639">
                <a:latin typeface="Times New Roman"/>
                <a:ea typeface="Times New Roman"/>
                <a:cs typeface="Times New Roman"/>
                <a:sym typeface="Times New Roman"/>
              </a:defRPr>
            </a:pPr>
            <a:r>
              <a:t>It is proportional to the square of the voltage or current.  </a:t>
            </a:r>
          </a:p>
          <a:p>
            <a:pPr marL="312039" indent="-312039" defTabSz="832104">
              <a:spcBef>
                <a:spcPts val="400"/>
              </a:spcBef>
              <a:buClrTx/>
              <a:buFontTx/>
              <a:buChar char="•"/>
              <a:defRPr sz="2639">
                <a:latin typeface="Times New Roman"/>
                <a:ea typeface="Times New Roman"/>
                <a:cs typeface="Times New Roman"/>
                <a:sym typeface="Times New Roman"/>
              </a:defRPr>
            </a:pPr>
            <a:r>
              <a:t>Hence, the instrument can be used to measure d.c. or a.c. </a:t>
            </a:r>
          </a:p>
          <a:p>
            <a:pPr marL="312039" indent="-312039" defTabSz="832104">
              <a:spcBef>
                <a:spcPts val="400"/>
              </a:spcBef>
              <a:buClrTx/>
              <a:buFontTx/>
              <a:buChar char="•"/>
              <a:defRPr sz="2639">
                <a:latin typeface="Times New Roman"/>
                <a:ea typeface="Times New Roman"/>
                <a:cs typeface="Times New Roman"/>
                <a:sym typeface="Times New Roman"/>
              </a:defRPr>
            </a:pPr>
            <a:r>
              <a:t>Scale is non- uniform</a:t>
            </a:r>
          </a:p>
          <a:p>
            <a:pPr marL="312039" indent="-312039" defTabSz="832104">
              <a:spcBef>
                <a:spcPts val="400"/>
              </a:spcBef>
              <a:buSzTx/>
              <a:buNone/>
              <a:defRPr sz="2639">
                <a:latin typeface="Times New Roman"/>
                <a:ea typeface="Times New Roman"/>
                <a:cs typeface="Times New Roman"/>
                <a:sym typeface="Times New Roman"/>
              </a:defRPr>
            </a:pPr>
            <a:r>
              <a:t>        Control torque   :    Spring or gravity</a:t>
            </a:r>
          </a:p>
          <a:p>
            <a:pPr marL="312039" indent="-312039" defTabSz="832104">
              <a:spcBef>
                <a:spcPts val="400"/>
              </a:spcBef>
              <a:buSzTx/>
              <a:buNone/>
              <a:defRPr sz="2639">
                <a:latin typeface="Times New Roman"/>
                <a:ea typeface="Times New Roman"/>
                <a:cs typeface="Times New Roman"/>
                <a:sym typeface="Times New Roman"/>
              </a:defRPr>
            </a:pPr>
            <a:r>
              <a:t>        Damping           :    Air friction damping</a:t>
            </a:r>
          </a:p>
        </p:txBody>
      </p:sp>
      <p:pic>
        <p:nvPicPr>
          <p:cNvPr id="947" name="image69.png"/>
          <p:cNvPicPr>
            <a:picLocks noChangeAspect="1"/>
          </p:cNvPicPr>
          <p:nvPr/>
        </p:nvPicPr>
        <p:blipFill>
          <a:blip r:embed="rId2">
            <a:extLst/>
          </a:blip>
          <a:stretch>
            <a:fillRect/>
          </a:stretch>
        </p:blipFill>
        <p:spPr>
          <a:xfrm>
            <a:off x="4876800" y="1793875"/>
            <a:ext cx="4343400" cy="4364038"/>
          </a:xfrm>
          <a:prstGeom prst="rect">
            <a:avLst/>
          </a:prstGeom>
          <a:ln w="12700">
            <a:miter lim="400000"/>
          </a:ln>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9" name="Shape 949"/>
          <p:cNvSpPr>
            <a:spLocks noGrp="1"/>
          </p:cNvSpPr>
          <p:nvPr>
            <p:ph type="title"/>
          </p:nvPr>
        </p:nvSpPr>
        <p:spPr>
          <a:xfrm>
            <a:off x="441537" y="353996"/>
            <a:ext cx="8229601" cy="692836"/>
          </a:xfrm>
          <a:prstGeom prst="rect">
            <a:avLst/>
          </a:prstGeom>
        </p:spPr>
        <p:txBody>
          <a:bodyPr anchor="t"/>
          <a:lstStyle>
            <a:lvl1pPr marL="609600" indent="-609600">
              <a:lnSpc>
                <a:spcPct val="80000"/>
              </a:lnSpc>
              <a:defRPr u="sng">
                <a:solidFill>
                  <a:srgbClr val="C00000"/>
                </a:solidFill>
              </a:defRPr>
            </a:lvl1pPr>
          </a:lstStyle>
          <a:p>
            <a:r>
              <a:t>MOVING IRON INSTRUMENTS – REPULSION TYPE</a:t>
            </a:r>
          </a:p>
        </p:txBody>
      </p:sp>
      <p:sp>
        <p:nvSpPr>
          <p:cNvPr id="950" name="Shape 950"/>
          <p:cNvSpPr>
            <a:spLocks noGrp="1"/>
          </p:cNvSpPr>
          <p:nvPr>
            <p:ph type="body" sz="half" idx="1"/>
          </p:nvPr>
        </p:nvSpPr>
        <p:spPr>
          <a:xfrm>
            <a:off x="319206" y="1390650"/>
            <a:ext cx="4343401" cy="5170488"/>
          </a:xfrm>
          <a:prstGeom prst="rect">
            <a:avLst/>
          </a:prstGeom>
        </p:spPr>
        <p:txBody>
          <a:bodyPr/>
          <a:lstStyle/>
          <a:p>
            <a:pPr marL="298322" indent="-298322" defTabSz="795527">
              <a:lnSpc>
                <a:spcPct val="90000"/>
              </a:lnSpc>
              <a:spcBef>
                <a:spcPts val="500"/>
              </a:spcBef>
              <a:buSzTx/>
              <a:buNone/>
              <a:defRPr sz="2697">
                <a:latin typeface="Times New Roman"/>
                <a:ea typeface="Times New Roman"/>
                <a:cs typeface="Times New Roman"/>
                <a:sym typeface="Times New Roman"/>
              </a:defRPr>
            </a:pPr>
            <a:r>
              <a:t>Two iron piece kept with close proximity in a magnetic field get magnetized to the same polarity.  Hence, a repulsive force is produced.</a:t>
            </a:r>
          </a:p>
          <a:p>
            <a:pPr marL="298322" indent="-298322" defTabSz="795527">
              <a:lnSpc>
                <a:spcPct val="90000"/>
              </a:lnSpc>
              <a:spcBef>
                <a:spcPts val="500"/>
              </a:spcBef>
              <a:buClrTx/>
              <a:buFontTx/>
              <a:buChar char="•"/>
              <a:defRPr sz="2697">
                <a:latin typeface="Times New Roman"/>
                <a:ea typeface="Times New Roman"/>
                <a:cs typeface="Times New Roman"/>
                <a:sym typeface="Times New Roman"/>
              </a:defRPr>
            </a:pPr>
            <a:r>
              <a:t>If one of the two piece is made movable, the repulsive force will act on it and move it on to one side.</a:t>
            </a:r>
          </a:p>
          <a:p>
            <a:pPr marL="298322" indent="-298322" defTabSz="795527">
              <a:lnSpc>
                <a:spcPct val="90000"/>
              </a:lnSpc>
              <a:spcBef>
                <a:spcPts val="500"/>
              </a:spcBef>
              <a:buClrTx/>
              <a:buFontTx/>
              <a:buChar char="•"/>
              <a:defRPr sz="2697">
                <a:latin typeface="Times New Roman"/>
                <a:ea typeface="Times New Roman"/>
                <a:cs typeface="Times New Roman"/>
                <a:sym typeface="Times New Roman"/>
              </a:defRPr>
            </a:pPr>
            <a:r>
              <a:t>This movement is used to measure the current or voltage which produces the magnetic field.</a:t>
            </a:r>
          </a:p>
        </p:txBody>
      </p:sp>
      <p:pic>
        <p:nvPicPr>
          <p:cNvPr id="951" name="image70.png"/>
          <p:cNvPicPr>
            <a:picLocks noChangeAspect="1"/>
          </p:cNvPicPr>
          <p:nvPr/>
        </p:nvPicPr>
        <p:blipFill>
          <a:blip r:embed="rId2">
            <a:extLst/>
          </a:blip>
          <a:stretch>
            <a:fillRect/>
          </a:stretch>
        </p:blipFill>
        <p:spPr>
          <a:xfrm>
            <a:off x="5229221" y="814743"/>
            <a:ext cx="3419476" cy="3048001"/>
          </a:xfrm>
          <a:prstGeom prst="rect">
            <a:avLst/>
          </a:prstGeom>
          <a:ln w="12700">
            <a:miter lim="400000"/>
          </a:ln>
        </p:spPr>
      </p:pic>
      <p:pic>
        <p:nvPicPr>
          <p:cNvPr id="952" name="image71.jpeg"/>
          <p:cNvPicPr>
            <a:picLocks noChangeAspect="1"/>
          </p:cNvPicPr>
          <p:nvPr/>
        </p:nvPicPr>
        <p:blipFill>
          <a:blip r:embed="rId3">
            <a:extLst/>
          </a:blip>
          <a:stretch>
            <a:fillRect/>
          </a:stretch>
        </p:blipFill>
        <p:spPr>
          <a:xfrm>
            <a:off x="4919658" y="3708400"/>
            <a:ext cx="4038601" cy="3124200"/>
          </a:xfrm>
          <a:prstGeom prst="rect">
            <a:avLst/>
          </a:prstGeom>
          <a:ln w="12700">
            <a:miter lim="400000"/>
          </a:ln>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4" name="Shape 954"/>
          <p:cNvSpPr>
            <a:spLocks noGrp="1"/>
          </p:cNvSpPr>
          <p:nvPr>
            <p:ph type="title"/>
          </p:nvPr>
        </p:nvSpPr>
        <p:spPr>
          <a:xfrm>
            <a:off x="441537" y="353996"/>
            <a:ext cx="8229601" cy="692836"/>
          </a:xfrm>
          <a:prstGeom prst="rect">
            <a:avLst/>
          </a:prstGeom>
        </p:spPr>
        <p:txBody>
          <a:bodyPr anchor="t"/>
          <a:lstStyle>
            <a:lvl1pPr marL="609600" indent="-609600">
              <a:lnSpc>
                <a:spcPct val="80000"/>
              </a:lnSpc>
              <a:defRPr u="sng">
                <a:solidFill>
                  <a:srgbClr val="C00000"/>
                </a:solidFill>
              </a:defRPr>
            </a:lvl1pPr>
          </a:lstStyle>
          <a:p>
            <a:r>
              <a:t>MOVING IRON INSTRUMENTS – REPULSION TYPE</a:t>
            </a:r>
          </a:p>
        </p:txBody>
      </p:sp>
      <p:sp>
        <p:nvSpPr>
          <p:cNvPr id="955" name="Shape 955"/>
          <p:cNvSpPr>
            <a:spLocks noGrp="1"/>
          </p:cNvSpPr>
          <p:nvPr>
            <p:ph type="body" sz="half" idx="1"/>
          </p:nvPr>
        </p:nvSpPr>
        <p:spPr>
          <a:xfrm>
            <a:off x="319206" y="1390650"/>
            <a:ext cx="4343401" cy="5170488"/>
          </a:xfrm>
          <a:prstGeom prst="rect">
            <a:avLst/>
          </a:prstGeom>
        </p:spPr>
        <p:txBody>
          <a:bodyPr/>
          <a:lstStyle/>
          <a:p>
            <a:pPr marL="342900" indent="-342900">
              <a:spcBef>
                <a:spcPts val="600"/>
              </a:spcBef>
              <a:buClrTx/>
              <a:buFontTx/>
              <a:buChar char="•"/>
              <a:defRPr sz="2800">
                <a:latin typeface="Times New Roman"/>
                <a:ea typeface="Times New Roman"/>
                <a:cs typeface="Times New Roman"/>
                <a:sym typeface="Times New Roman"/>
              </a:defRPr>
            </a:pPr>
            <a:r>
              <a:t>Construction:</a:t>
            </a:r>
          </a:p>
          <a:p>
            <a:pPr marL="754380" lvl="1" indent="-342900">
              <a:spcBef>
                <a:spcPts val="600"/>
              </a:spcBef>
              <a:buClrTx/>
              <a:buFontTx/>
              <a:buChar char="•"/>
              <a:defRPr sz="2800">
                <a:latin typeface="Times New Roman"/>
                <a:ea typeface="Times New Roman"/>
                <a:cs typeface="Times New Roman"/>
                <a:sym typeface="Times New Roman"/>
              </a:defRPr>
            </a:pPr>
            <a:r>
              <a:t>There are two iron pieces-fixed and moving.</a:t>
            </a:r>
          </a:p>
          <a:p>
            <a:pPr marL="754380" lvl="1" indent="-342900">
              <a:spcBef>
                <a:spcPts val="600"/>
              </a:spcBef>
              <a:buClrTx/>
              <a:buFontTx/>
              <a:buChar char="•"/>
              <a:defRPr sz="2800">
                <a:latin typeface="Times New Roman"/>
                <a:ea typeface="Times New Roman"/>
                <a:cs typeface="Times New Roman"/>
                <a:sym typeface="Times New Roman"/>
              </a:defRPr>
            </a:pPr>
            <a:r>
              <a:t>The moving iron is connected to the spindle to which is attached a pointer.  It is made to move over a calibrated scale.</a:t>
            </a:r>
          </a:p>
        </p:txBody>
      </p:sp>
      <p:pic>
        <p:nvPicPr>
          <p:cNvPr id="956" name="image70.png"/>
          <p:cNvPicPr>
            <a:picLocks noChangeAspect="1"/>
          </p:cNvPicPr>
          <p:nvPr/>
        </p:nvPicPr>
        <p:blipFill>
          <a:blip r:embed="rId2">
            <a:extLst/>
          </a:blip>
          <a:stretch>
            <a:fillRect/>
          </a:stretch>
        </p:blipFill>
        <p:spPr>
          <a:xfrm>
            <a:off x="5229221" y="814743"/>
            <a:ext cx="3419476" cy="3048001"/>
          </a:xfrm>
          <a:prstGeom prst="rect">
            <a:avLst/>
          </a:prstGeom>
          <a:ln w="12700">
            <a:miter lim="400000"/>
          </a:ln>
        </p:spPr>
      </p:pic>
      <p:pic>
        <p:nvPicPr>
          <p:cNvPr id="957" name="image71.jpeg"/>
          <p:cNvPicPr>
            <a:picLocks noChangeAspect="1"/>
          </p:cNvPicPr>
          <p:nvPr/>
        </p:nvPicPr>
        <p:blipFill>
          <a:blip r:embed="rId3">
            <a:extLst/>
          </a:blip>
          <a:stretch>
            <a:fillRect/>
          </a:stretch>
        </p:blipFill>
        <p:spPr>
          <a:xfrm>
            <a:off x="4919658" y="3708400"/>
            <a:ext cx="4038601" cy="3124200"/>
          </a:xfrm>
          <a:prstGeom prst="rect">
            <a:avLst/>
          </a:prstGeom>
          <a:ln w="12700">
            <a:miter lim="400000"/>
          </a:ln>
        </p:spPr>
      </p:pic>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9" name="Shape 959"/>
          <p:cNvSpPr>
            <a:spLocks noGrp="1"/>
          </p:cNvSpPr>
          <p:nvPr>
            <p:ph type="title"/>
          </p:nvPr>
        </p:nvSpPr>
        <p:spPr>
          <a:xfrm>
            <a:off x="441537" y="353996"/>
            <a:ext cx="8229601" cy="692836"/>
          </a:xfrm>
          <a:prstGeom prst="rect">
            <a:avLst/>
          </a:prstGeom>
        </p:spPr>
        <p:txBody>
          <a:bodyPr anchor="t"/>
          <a:lstStyle>
            <a:lvl1pPr marL="609600" indent="-609600">
              <a:lnSpc>
                <a:spcPct val="80000"/>
              </a:lnSpc>
              <a:defRPr u="sng">
                <a:solidFill>
                  <a:srgbClr val="C00000"/>
                </a:solidFill>
              </a:defRPr>
            </a:lvl1pPr>
          </a:lstStyle>
          <a:p>
            <a:r>
              <a:t>MOVING IRON INSTRUMENTS – REPULSION TYPE</a:t>
            </a:r>
          </a:p>
        </p:txBody>
      </p:sp>
      <p:sp>
        <p:nvSpPr>
          <p:cNvPr id="960" name="Shape 960"/>
          <p:cNvSpPr>
            <a:spLocks noGrp="1"/>
          </p:cNvSpPr>
          <p:nvPr>
            <p:ph type="body" idx="1"/>
          </p:nvPr>
        </p:nvSpPr>
        <p:spPr>
          <a:xfrm>
            <a:off x="81032" y="1025624"/>
            <a:ext cx="4905177" cy="5535514"/>
          </a:xfrm>
          <a:prstGeom prst="rect">
            <a:avLst/>
          </a:prstGeom>
        </p:spPr>
        <p:txBody>
          <a:bodyPr>
            <a:normAutofit lnSpcReduction="10000"/>
          </a:bodyPr>
          <a:lstStyle/>
          <a:p>
            <a:pPr marL="254637" indent="-254637" defTabSz="679033">
              <a:lnSpc>
                <a:spcPct val="81000"/>
              </a:lnSpc>
              <a:spcBef>
                <a:spcPts val="1100"/>
              </a:spcBef>
              <a:buClrTx/>
              <a:buFontTx/>
              <a:buChar char="•"/>
              <a:defRPr sz="2291">
                <a:latin typeface="Times New Roman"/>
                <a:ea typeface="Times New Roman"/>
                <a:cs typeface="Times New Roman"/>
                <a:sym typeface="Times New Roman"/>
              </a:defRPr>
            </a:pPr>
            <a:r>
              <a:t>When the current to be measured is passed through the fixed coil it sets up its own magnetic field which magnetizes the two rods similarly the adjacent points on the lengths of the rods will have the same magnetic polarity. </a:t>
            </a:r>
          </a:p>
          <a:p>
            <a:pPr marL="254637" indent="-254637" defTabSz="679033">
              <a:lnSpc>
                <a:spcPct val="81000"/>
              </a:lnSpc>
              <a:spcBef>
                <a:spcPts val="1100"/>
              </a:spcBef>
              <a:buClrTx/>
              <a:buFontTx/>
              <a:buChar char="•"/>
              <a:defRPr sz="2291">
                <a:latin typeface="Times New Roman"/>
                <a:ea typeface="Times New Roman"/>
                <a:cs typeface="Times New Roman"/>
                <a:sym typeface="Times New Roman"/>
              </a:defRPr>
            </a:pPr>
            <a:r>
              <a:t>Hence, they repel each other with the result that the pointer is deflected against the controlling torque of a spring or gravity. </a:t>
            </a:r>
          </a:p>
          <a:p>
            <a:pPr marL="254637" indent="-254637" defTabSz="679033">
              <a:lnSpc>
                <a:spcPct val="81000"/>
              </a:lnSpc>
              <a:spcBef>
                <a:spcPts val="1100"/>
              </a:spcBef>
              <a:buClrTx/>
              <a:buFontTx/>
              <a:buChar char="•"/>
              <a:defRPr sz="2291">
                <a:latin typeface="Times New Roman"/>
                <a:ea typeface="Times New Roman"/>
                <a:cs typeface="Times New Roman"/>
                <a:sym typeface="Times New Roman"/>
              </a:defRPr>
            </a:pPr>
            <a:r>
              <a:t>The force of repulsion is approximately proportional to the square of the current passing through the coil </a:t>
            </a:r>
          </a:p>
          <a:p>
            <a:pPr marL="254637" indent="-254637" defTabSz="679033">
              <a:lnSpc>
                <a:spcPct val="81000"/>
              </a:lnSpc>
              <a:spcBef>
                <a:spcPts val="1100"/>
              </a:spcBef>
              <a:buClrTx/>
              <a:buFontTx/>
              <a:buChar char="•"/>
              <a:defRPr sz="2291">
                <a:latin typeface="Times New Roman"/>
                <a:ea typeface="Times New Roman"/>
                <a:cs typeface="Times New Roman"/>
                <a:sym typeface="Times New Roman"/>
              </a:defRPr>
            </a:pPr>
            <a:r>
              <a:t>Whatever be the direction of current in the coil, the two irons are always similarly magnetised.</a:t>
            </a:r>
          </a:p>
        </p:txBody>
      </p:sp>
      <p:pic>
        <p:nvPicPr>
          <p:cNvPr id="961" name="image70.png"/>
          <p:cNvPicPr>
            <a:picLocks noChangeAspect="1"/>
          </p:cNvPicPr>
          <p:nvPr/>
        </p:nvPicPr>
        <p:blipFill>
          <a:blip r:embed="rId2">
            <a:extLst/>
          </a:blip>
          <a:stretch>
            <a:fillRect/>
          </a:stretch>
        </p:blipFill>
        <p:spPr>
          <a:xfrm>
            <a:off x="5229221" y="814743"/>
            <a:ext cx="3419476" cy="3048001"/>
          </a:xfrm>
          <a:prstGeom prst="rect">
            <a:avLst/>
          </a:prstGeom>
          <a:ln w="12700">
            <a:miter lim="400000"/>
          </a:ln>
        </p:spPr>
      </p:pic>
      <p:pic>
        <p:nvPicPr>
          <p:cNvPr id="962" name="image71.jpeg"/>
          <p:cNvPicPr>
            <a:picLocks noChangeAspect="1"/>
          </p:cNvPicPr>
          <p:nvPr/>
        </p:nvPicPr>
        <p:blipFill>
          <a:blip r:embed="rId3">
            <a:extLst/>
          </a:blip>
          <a:stretch>
            <a:fillRect/>
          </a:stretch>
        </p:blipFill>
        <p:spPr>
          <a:xfrm>
            <a:off x="4919658" y="3708400"/>
            <a:ext cx="4038601" cy="3124200"/>
          </a:xfrm>
          <a:prstGeom prst="rect">
            <a:avLst/>
          </a:prstGeom>
          <a:ln w="12700">
            <a:miter lim="400000"/>
          </a:ln>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4" name="Shape 964"/>
          <p:cNvSpPr>
            <a:spLocks noGrp="1"/>
          </p:cNvSpPr>
          <p:nvPr>
            <p:ph type="title"/>
          </p:nvPr>
        </p:nvSpPr>
        <p:spPr>
          <a:xfrm>
            <a:off x="441537" y="353996"/>
            <a:ext cx="8229601" cy="692836"/>
          </a:xfrm>
          <a:prstGeom prst="rect">
            <a:avLst/>
          </a:prstGeom>
        </p:spPr>
        <p:txBody>
          <a:bodyPr anchor="t"/>
          <a:lstStyle/>
          <a:p>
            <a:pPr marL="463295" indent="-463295" algn="ctr" defTabSz="694944">
              <a:lnSpc>
                <a:spcPct val="80000"/>
              </a:lnSpc>
              <a:defRPr sz="2280" u="sng">
                <a:solidFill>
                  <a:srgbClr val="C00000"/>
                </a:solidFill>
              </a:defRPr>
            </a:pPr>
            <a:r>
              <a:t>MOVING IRON INSTRUMENTS – REPULSION TYPE</a:t>
            </a:r>
          </a:p>
          <a:p>
            <a:pPr marL="463295" indent="-463295" algn="ctr" defTabSz="694944">
              <a:lnSpc>
                <a:spcPct val="80000"/>
              </a:lnSpc>
              <a:defRPr sz="2280" u="sng">
                <a:solidFill>
                  <a:srgbClr val="C00000"/>
                </a:solidFill>
              </a:defRPr>
            </a:pPr>
            <a:r>
              <a:t>[Deflecting Torque]</a:t>
            </a:r>
          </a:p>
        </p:txBody>
      </p:sp>
      <p:sp>
        <p:nvSpPr>
          <p:cNvPr id="965" name="Shape 965"/>
          <p:cNvSpPr>
            <a:spLocks noGrp="1"/>
          </p:cNvSpPr>
          <p:nvPr>
            <p:ph type="body" sz="half" idx="1"/>
          </p:nvPr>
        </p:nvSpPr>
        <p:spPr>
          <a:xfrm>
            <a:off x="81032" y="1465064"/>
            <a:ext cx="4769000" cy="5096074"/>
          </a:xfrm>
          <a:prstGeom prst="rect">
            <a:avLst/>
          </a:prstGeom>
        </p:spPr>
        <p:txBody>
          <a:bodyPr/>
          <a:lstStyle/>
          <a:p>
            <a:pPr marL="332613" indent="-332613" defTabSz="886968">
              <a:spcBef>
                <a:spcPts val="400"/>
              </a:spcBef>
              <a:buClrTx/>
              <a:buFontTx/>
              <a:buChar char="•"/>
              <a:defRPr sz="2813">
                <a:latin typeface="Times New Roman"/>
                <a:ea typeface="Times New Roman"/>
                <a:cs typeface="Times New Roman"/>
                <a:sym typeface="Times New Roman"/>
              </a:defRPr>
            </a:pPr>
            <a:r>
              <a:t>Produced by the current or the voltage to be measured.</a:t>
            </a:r>
          </a:p>
          <a:p>
            <a:pPr marL="332613" indent="-332613" defTabSz="886968">
              <a:spcBef>
                <a:spcPts val="400"/>
              </a:spcBef>
              <a:buClrTx/>
              <a:buFontTx/>
              <a:buChar char="•"/>
              <a:defRPr sz="2813">
                <a:latin typeface="Times New Roman"/>
                <a:ea typeface="Times New Roman"/>
                <a:cs typeface="Times New Roman"/>
                <a:sym typeface="Times New Roman"/>
              </a:defRPr>
            </a:pPr>
            <a:r>
              <a:t>It is proportional to the square of the voltage or current.  </a:t>
            </a:r>
          </a:p>
          <a:p>
            <a:pPr marL="332613" indent="-332613" defTabSz="886968">
              <a:spcBef>
                <a:spcPts val="400"/>
              </a:spcBef>
              <a:buClrTx/>
              <a:buFontTx/>
              <a:buChar char="•"/>
              <a:defRPr sz="2813">
                <a:latin typeface="Times New Roman"/>
                <a:ea typeface="Times New Roman"/>
                <a:cs typeface="Times New Roman"/>
                <a:sym typeface="Times New Roman"/>
              </a:defRPr>
            </a:pPr>
            <a:r>
              <a:t>Hence, the instrument can be used to measure d.c. or a.c. </a:t>
            </a:r>
          </a:p>
          <a:p>
            <a:pPr marL="332613" indent="-332613" defTabSz="886968">
              <a:spcBef>
                <a:spcPts val="600"/>
              </a:spcBef>
              <a:buClrTx/>
              <a:buFontTx/>
              <a:buChar char="•"/>
              <a:defRPr sz="2813">
                <a:latin typeface="Times New Roman"/>
                <a:ea typeface="Times New Roman"/>
                <a:cs typeface="Times New Roman"/>
                <a:sym typeface="Times New Roman"/>
              </a:defRPr>
            </a:pPr>
            <a:endParaRPr/>
          </a:p>
          <a:p>
            <a:pPr marL="282040" indent="-282040" defTabSz="886968">
              <a:spcBef>
                <a:spcPts val="400"/>
              </a:spcBef>
              <a:buClrTx/>
              <a:buFontTx/>
              <a:buChar char="•"/>
              <a:defRPr sz="2813">
                <a:latin typeface="Times New Roman"/>
                <a:ea typeface="Times New Roman"/>
                <a:cs typeface="Times New Roman"/>
                <a:sym typeface="Times New Roman"/>
              </a:defRPr>
            </a:pPr>
            <a:r>
              <a:t> Control torque :    Spring or gravity</a:t>
            </a:r>
          </a:p>
          <a:p>
            <a:pPr marL="282040" indent="-282040" defTabSz="886968">
              <a:spcBef>
                <a:spcPts val="400"/>
              </a:spcBef>
              <a:buClrTx/>
              <a:buFontTx/>
              <a:buChar char="•"/>
              <a:defRPr sz="2813">
                <a:latin typeface="Times New Roman"/>
                <a:ea typeface="Times New Roman"/>
                <a:cs typeface="Times New Roman"/>
                <a:sym typeface="Times New Roman"/>
              </a:defRPr>
            </a:pPr>
            <a:r>
              <a:t> Damping  :    Air friction damping</a:t>
            </a:r>
          </a:p>
        </p:txBody>
      </p:sp>
      <p:pic>
        <p:nvPicPr>
          <p:cNvPr id="966" name="image70.png"/>
          <p:cNvPicPr>
            <a:picLocks noChangeAspect="1"/>
          </p:cNvPicPr>
          <p:nvPr/>
        </p:nvPicPr>
        <p:blipFill>
          <a:blip r:embed="rId2">
            <a:extLst/>
          </a:blip>
          <a:stretch>
            <a:fillRect/>
          </a:stretch>
        </p:blipFill>
        <p:spPr>
          <a:xfrm>
            <a:off x="5407338" y="1424533"/>
            <a:ext cx="3063242" cy="2730466"/>
          </a:xfrm>
          <a:prstGeom prst="rect">
            <a:avLst/>
          </a:prstGeom>
          <a:ln w="12700">
            <a:miter lim="400000"/>
          </a:ln>
        </p:spPr>
      </p:pic>
      <p:pic>
        <p:nvPicPr>
          <p:cNvPr id="967" name="image71.jpeg"/>
          <p:cNvPicPr>
            <a:picLocks noChangeAspect="1"/>
          </p:cNvPicPr>
          <p:nvPr/>
        </p:nvPicPr>
        <p:blipFill>
          <a:blip r:embed="rId3">
            <a:extLst/>
          </a:blip>
          <a:stretch>
            <a:fillRect/>
          </a:stretch>
        </p:blipFill>
        <p:spPr>
          <a:xfrm>
            <a:off x="5256841" y="4230079"/>
            <a:ext cx="3364235" cy="2602521"/>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image8.jpeg" descr="C:\Users\SELORM\Downloads\Figure_23_08_04a.jpg"/>
          <p:cNvPicPr>
            <a:picLocks noChangeAspect="1"/>
          </p:cNvPicPr>
          <p:nvPr/>
        </p:nvPicPr>
        <p:blipFill>
          <a:blip r:embed="rId2">
            <a:extLst/>
          </a:blip>
          <a:stretch>
            <a:fillRect/>
          </a:stretch>
        </p:blipFill>
        <p:spPr>
          <a:xfrm>
            <a:off x="2171700" y="1795461"/>
            <a:ext cx="4800600" cy="3267078"/>
          </a:xfrm>
          <a:prstGeom prst="rect">
            <a:avLst/>
          </a:prstGeom>
          <a:ln w="12700">
            <a:miter lim="400000"/>
          </a:ln>
        </p:spPr>
      </p:pic>
      <p:sp>
        <p:nvSpPr>
          <p:cNvPr id="336" name="Shape 336"/>
          <p:cNvSpPr>
            <a:spLocks noGrp="1"/>
          </p:cNvSpPr>
          <p:nvPr>
            <p:ph type="title"/>
          </p:nvPr>
        </p:nvSpPr>
        <p:spPr>
          <a:xfrm>
            <a:off x="457200" y="471487"/>
            <a:ext cx="8229600" cy="788989"/>
          </a:xfrm>
          <a:prstGeom prst="rect">
            <a:avLst/>
          </a:prstGeom>
        </p:spPr>
        <p:txBody>
          <a:bodyPr/>
          <a:lstStyle>
            <a:lvl1pPr algn="ctr">
              <a:defRPr sz="2800" u="sng">
                <a:solidFill>
                  <a:srgbClr val="934C22"/>
                </a:solidFill>
              </a:defRPr>
            </a:lvl1pPr>
          </a:lstStyle>
          <a:p>
            <a:r>
              <a:t>Deflection Torque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p:cNvSpPr>
          <p:nvPr>
            <p:ph type="title"/>
          </p:nvPr>
        </p:nvSpPr>
        <p:spPr>
          <a:xfrm>
            <a:off x="457200" y="703262"/>
            <a:ext cx="8229600" cy="592138"/>
          </a:xfrm>
          <a:prstGeom prst="rect">
            <a:avLst/>
          </a:prstGeom>
        </p:spPr>
        <p:txBody>
          <a:bodyPr anchor="t">
            <a:normAutofit fontScale="90000"/>
          </a:bodyPr>
          <a:lstStyle>
            <a:lvl1pPr marL="560831" indent="-560831" defTabSz="841247">
              <a:lnSpc>
                <a:spcPct val="80000"/>
              </a:lnSpc>
              <a:defRPr sz="2760" u="sng">
                <a:solidFill>
                  <a:srgbClr val="C00000"/>
                </a:solidFill>
              </a:defRPr>
            </a:lvl1pPr>
          </a:lstStyle>
          <a:p>
            <a:r>
              <a:t>HOT-WIRE AND THERMOCOUPLE METER MOVEMENTS </a:t>
            </a:r>
          </a:p>
        </p:txBody>
      </p:sp>
      <p:sp>
        <p:nvSpPr>
          <p:cNvPr id="973" name="Shape 973"/>
          <p:cNvSpPr>
            <a:spLocks noGrp="1"/>
          </p:cNvSpPr>
          <p:nvPr>
            <p:ph type="body" sz="half" idx="1"/>
          </p:nvPr>
        </p:nvSpPr>
        <p:spPr>
          <a:xfrm>
            <a:off x="457200" y="1390650"/>
            <a:ext cx="7811691" cy="2768045"/>
          </a:xfrm>
          <a:prstGeom prst="rect">
            <a:avLst/>
          </a:prstGeom>
        </p:spPr>
        <p:txBody>
          <a:bodyPr/>
          <a:lstStyle/>
          <a:p>
            <a:pPr marL="266700" indent="-266700" algn="just">
              <a:buChar char="•"/>
            </a:pPr>
            <a:r>
              <a:rPr dirty="0"/>
              <a:t>Both use the heating effect of current flowing through a resistance to cause meter deflection. </a:t>
            </a:r>
          </a:p>
          <a:p>
            <a:pPr marL="266700" indent="-266700" algn="just">
              <a:buChar char="•"/>
            </a:pPr>
            <a:r>
              <a:rPr dirty="0"/>
              <a:t>Each uses this effect in a different manner. </a:t>
            </a:r>
          </a:p>
          <a:p>
            <a:pPr marL="266700" indent="-266700" algn="just">
              <a:buChar char="•"/>
            </a:pPr>
            <a:r>
              <a:rPr dirty="0"/>
              <a:t>Since their operation depends only on the heating effect of current flow, they may be used to measure both d.c. and a.c. of any frequency on a single scale.</a:t>
            </a:r>
          </a:p>
          <a:p>
            <a:pPr marL="266700" indent="-266700" algn="just">
              <a:buChar char="•"/>
            </a:pPr>
            <a:r>
              <a:rPr dirty="0"/>
              <a:t>The effective value which is average in d.c. and r.m.s. in a.c.</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HOT WIRE TYPE</a:t>
            </a:r>
          </a:p>
        </p:txBody>
      </p:sp>
      <p:sp>
        <p:nvSpPr>
          <p:cNvPr id="976" name="Shape 976"/>
          <p:cNvSpPr>
            <a:spLocks noGrp="1"/>
          </p:cNvSpPr>
          <p:nvPr>
            <p:ph type="body" sz="half" idx="1"/>
          </p:nvPr>
        </p:nvSpPr>
        <p:spPr>
          <a:xfrm>
            <a:off x="457200" y="1390650"/>
            <a:ext cx="7811691" cy="2596546"/>
          </a:xfrm>
          <a:prstGeom prst="rect">
            <a:avLst/>
          </a:prstGeom>
        </p:spPr>
        <p:txBody>
          <a:bodyPr>
            <a:normAutofit lnSpcReduction="10000"/>
          </a:bodyPr>
          <a:lstStyle/>
          <a:p>
            <a:pPr marL="266700" indent="-266700" algn="just">
              <a:buChar char="•"/>
            </a:pPr>
            <a:r>
              <a:rPr dirty="0"/>
              <a:t>Deflection depends on the expansion of a high-resistance wire caused by the heating effect of the wire itself as current flows through it. </a:t>
            </a:r>
          </a:p>
          <a:p>
            <a:pPr marL="266700" indent="-266700" algn="just">
              <a:buChar char="•"/>
            </a:pPr>
            <a:r>
              <a:rPr dirty="0"/>
              <a:t>A resistance wire is stretched taut between the two meter terminals, with a thread attached at a right angle to the center of the wire. </a:t>
            </a:r>
          </a:p>
          <a:p>
            <a:pPr marL="266700" indent="-266700" algn="just">
              <a:buChar char="•"/>
            </a:pPr>
            <a:r>
              <a:rPr dirty="0"/>
              <a:t>A spring connected to the opposite end of the thread exerts a constant tension on the resistance wire. </a:t>
            </a:r>
          </a:p>
        </p:txBody>
      </p:sp>
      <p:pic>
        <p:nvPicPr>
          <p:cNvPr id="977" name="pasted-image.png"/>
          <p:cNvPicPr>
            <a:picLocks noChangeAspect="1"/>
          </p:cNvPicPr>
          <p:nvPr/>
        </p:nvPicPr>
        <p:blipFill>
          <a:blip r:embed="rId2">
            <a:extLst/>
          </a:blip>
          <a:stretch>
            <a:fillRect/>
          </a:stretch>
        </p:blipFill>
        <p:spPr>
          <a:xfrm>
            <a:off x="3840158" y="4082445"/>
            <a:ext cx="5225259" cy="2433012"/>
          </a:xfrm>
          <a:prstGeom prst="rect">
            <a:avLst/>
          </a:prstGeom>
          <a:ln w="12700">
            <a:miter lim="400000"/>
          </a:ln>
        </p:spPr>
      </p:pic>
      <p:sp>
        <p:nvSpPr>
          <p:cNvPr id="978" name="Shape 978"/>
          <p:cNvSpPr/>
          <p:nvPr/>
        </p:nvSpPr>
        <p:spPr>
          <a:xfrm>
            <a:off x="381000" y="4173509"/>
            <a:ext cx="3733821" cy="21461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4000" indent="-254000" algn="just">
              <a:spcBef>
                <a:spcPts val="900"/>
              </a:spcBef>
              <a:buClr>
                <a:schemeClr val="accent3"/>
              </a:buClr>
              <a:buSzPct val="100000"/>
              <a:buFont typeface="Georgia"/>
              <a:buChar char="•"/>
              <a:defRPr sz="2000">
                <a:latin typeface="+mj-lt"/>
                <a:ea typeface="+mj-ea"/>
                <a:cs typeface="+mj-cs"/>
                <a:sym typeface="Georgia"/>
              </a:defRPr>
            </a:pPr>
            <a:r>
              <a:rPr dirty="0"/>
              <a:t>Current flow heats the wire, causing it to expand. </a:t>
            </a:r>
          </a:p>
          <a:p>
            <a:pPr marL="254000" indent="-254000" algn="just">
              <a:spcBef>
                <a:spcPts val="900"/>
              </a:spcBef>
              <a:buClr>
                <a:schemeClr val="accent3"/>
              </a:buClr>
              <a:buSzPct val="100000"/>
              <a:buFont typeface="Georgia"/>
              <a:buChar char="•"/>
              <a:defRPr sz="2000">
                <a:latin typeface="+mj-lt"/>
                <a:ea typeface="+mj-ea"/>
                <a:cs typeface="+mj-cs"/>
                <a:sym typeface="Georgia"/>
              </a:defRPr>
            </a:pPr>
            <a:r>
              <a:rPr dirty="0"/>
              <a:t>This motion is transferred to the meter pointer through the thread and a pivot. </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Shape 980"/>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Thermocouple Meter</a:t>
            </a:r>
          </a:p>
        </p:txBody>
      </p:sp>
      <p:sp>
        <p:nvSpPr>
          <p:cNvPr id="981" name="Shape 981"/>
          <p:cNvSpPr>
            <a:spLocks noGrp="1"/>
          </p:cNvSpPr>
          <p:nvPr>
            <p:ph type="body" sz="half" idx="1"/>
          </p:nvPr>
        </p:nvSpPr>
        <p:spPr>
          <a:xfrm>
            <a:off x="457200" y="1390650"/>
            <a:ext cx="7811691" cy="2596546"/>
          </a:xfrm>
          <a:prstGeom prst="rect">
            <a:avLst/>
          </a:prstGeom>
        </p:spPr>
        <p:txBody>
          <a:bodyPr>
            <a:normAutofit lnSpcReduction="10000"/>
          </a:bodyPr>
          <a:lstStyle/>
          <a:p>
            <a:pPr marL="266700" indent="-266700" algn="just">
              <a:buChar char="•"/>
            </a:pPr>
            <a:r>
              <a:rPr dirty="0"/>
              <a:t>Consists of a resistance wire across the meter terminals, which heats in proportion to the amount of current. </a:t>
            </a:r>
          </a:p>
          <a:p>
            <a:pPr marL="266700" indent="-266700" algn="just">
              <a:buChar char="•"/>
            </a:pPr>
            <a:r>
              <a:rPr dirty="0"/>
              <a:t>Attached to this wire is a small thermocouple junction of two unlike metal wires, which connect across a very sensitive dc meter movement (usually a d’Arsonval meter movement). </a:t>
            </a:r>
          </a:p>
          <a:p>
            <a:pPr marL="266700" indent="-266700" algn="just">
              <a:buChar char="•"/>
            </a:pPr>
            <a:r>
              <a:rPr dirty="0"/>
              <a:t>As the current being measured heats the heating resistor, a small current (through the thermocouple wires and the meter movement) is generated by the thermocouple junction.</a:t>
            </a:r>
          </a:p>
        </p:txBody>
      </p:sp>
      <p:sp>
        <p:nvSpPr>
          <p:cNvPr id="982" name="Shape 982"/>
          <p:cNvSpPr/>
          <p:nvPr/>
        </p:nvSpPr>
        <p:spPr>
          <a:xfrm>
            <a:off x="381000" y="4173509"/>
            <a:ext cx="3733821" cy="21461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lnSpcReduction="10000"/>
          </a:bodyPr>
          <a:lstStyle/>
          <a:p>
            <a:pPr marL="238759" indent="-238759" algn="just" defTabSz="859536">
              <a:spcBef>
                <a:spcPts val="800"/>
              </a:spcBef>
              <a:buClr>
                <a:schemeClr val="accent3"/>
              </a:buClr>
              <a:buSzPct val="100000"/>
              <a:buFont typeface="Georgia"/>
              <a:buChar char="•"/>
              <a:defRPr sz="1879">
                <a:latin typeface="+mj-lt"/>
                <a:ea typeface="+mj-ea"/>
                <a:cs typeface="+mj-cs"/>
                <a:sym typeface="Georgia"/>
              </a:defRPr>
            </a:pPr>
            <a:r>
              <a:t>The current being measured flows through only the resistance wire, not through the meter movement itself. </a:t>
            </a:r>
          </a:p>
          <a:p>
            <a:pPr marL="238759" indent="-238759" algn="just" defTabSz="859536">
              <a:spcBef>
                <a:spcPts val="800"/>
              </a:spcBef>
              <a:buClr>
                <a:schemeClr val="accent3"/>
              </a:buClr>
              <a:buSzPct val="100000"/>
              <a:buFont typeface="Georgia"/>
              <a:buChar char="•"/>
              <a:defRPr sz="1879">
                <a:latin typeface="+mj-lt"/>
                <a:ea typeface="+mj-ea"/>
                <a:cs typeface="+mj-cs"/>
                <a:sym typeface="Georgia"/>
              </a:defRPr>
            </a:pPr>
            <a:r>
              <a:t>The pointer turns in proportion to the amount of heat generated by the resistance wire.  </a:t>
            </a:r>
          </a:p>
        </p:txBody>
      </p:sp>
      <p:pic>
        <p:nvPicPr>
          <p:cNvPr id="983" name="pasted-image.png"/>
          <p:cNvPicPr>
            <a:picLocks noChangeAspect="1"/>
          </p:cNvPicPr>
          <p:nvPr/>
        </p:nvPicPr>
        <p:blipFill>
          <a:blip r:embed="rId2">
            <a:extLst/>
          </a:blip>
          <a:stretch>
            <a:fillRect/>
          </a:stretch>
        </p:blipFill>
        <p:spPr>
          <a:xfrm>
            <a:off x="4267200" y="3858734"/>
            <a:ext cx="4626203" cy="2775722"/>
          </a:xfrm>
          <a:prstGeom prst="rect">
            <a:avLst/>
          </a:prstGeom>
          <a:ln w="12700">
            <a:miter lim="400000"/>
          </a:ln>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INDUCTION TYPE INSTRUMENT</a:t>
            </a:r>
          </a:p>
        </p:txBody>
      </p:sp>
      <p:sp>
        <p:nvSpPr>
          <p:cNvPr id="986" name="Shape 986"/>
          <p:cNvSpPr>
            <a:spLocks noGrp="1"/>
          </p:cNvSpPr>
          <p:nvPr>
            <p:ph type="body" idx="1"/>
          </p:nvPr>
        </p:nvSpPr>
        <p:spPr>
          <a:xfrm>
            <a:off x="457200" y="1390650"/>
            <a:ext cx="8229600" cy="5086350"/>
          </a:xfrm>
          <a:prstGeom prst="rect">
            <a:avLst/>
          </a:prstGeom>
        </p:spPr>
        <p:txBody>
          <a:bodyPr/>
          <a:lstStyle/>
          <a:p>
            <a:pPr marL="609600" indent="-609600" algn="just">
              <a:defRPr sz="2200">
                <a:solidFill>
                  <a:srgbClr val="002060"/>
                </a:solidFill>
              </a:defRPr>
            </a:pPr>
            <a:r>
              <a:t>Such instruments are suitable for ac measurements only in these instruments the deflecting torque is produced by the eddy currents induced in an aluminum or copper disc or drum by the flux created by an electro-magnet.</a:t>
            </a:r>
          </a:p>
          <a:p>
            <a:pPr marL="609600" indent="-609600" algn="just">
              <a:defRPr sz="2200"/>
            </a:pPr>
            <a:endParaRPr/>
          </a:p>
          <a:p>
            <a:pPr marL="609600" indent="-609600" algn="just">
              <a:defRPr sz="2200"/>
            </a:pPr>
            <a:endParaRPr/>
          </a:p>
          <a:p>
            <a:pPr marL="609600" indent="-609600" algn="just">
              <a:defRPr sz="2200"/>
            </a:pPr>
            <a:r>
              <a:t>The main advantages of such instruments are that </a:t>
            </a:r>
          </a:p>
          <a:p>
            <a:pPr marL="609600" indent="-609600" algn="just">
              <a:buSzTx/>
              <a:buNone/>
              <a:defRPr sz="2200"/>
            </a:pPr>
            <a:r>
              <a:t>	(i) a full scale deflection can be obtained giving long and     	open scale </a:t>
            </a:r>
          </a:p>
          <a:p>
            <a:pPr marL="609600" indent="-609600" algn="just">
              <a:buSzTx/>
              <a:buNone/>
              <a:defRPr sz="2200"/>
            </a:pPr>
            <a:r>
              <a:t>        (ii) the effect of stray magnetic field is small; </a:t>
            </a:r>
          </a:p>
          <a:p>
            <a:pPr marL="609600" indent="-609600" algn="just">
              <a:buSzTx/>
              <a:buNone/>
              <a:defRPr sz="2200"/>
            </a:pPr>
            <a:r>
              <a:t>        (iii) damping is easier and effective.</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Shape 988"/>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INDUCTION TYPE INSTRUMENT</a:t>
            </a:r>
          </a:p>
        </p:txBody>
      </p:sp>
      <p:sp>
        <p:nvSpPr>
          <p:cNvPr id="989" name="Shape 989"/>
          <p:cNvSpPr>
            <a:spLocks noGrp="1"/>
          </p:cNvSpPr>
          <p:nvPr>
            <p:ph type="body" idx="1"/>
          </p:nvPr>
        </p:nvSpPr>
        <p:spPr>
          <a:xfrm>
            <a:off x="457200" y="1390650"/>
            <a:ext cx="8229600" cy="5086350"/>
          </a:xfrm>
          <a:prstGeom prst="rect">
            <a:avLst/>
          </a:prstGeom>
        </p:spPr>
        <p:txBody>
          <a:bodyPr/>
          <a:lstStyle/>
          <a:p>
            <a:pPr marL="609600" indent="-609600" algn="just">
              <a:buChar char="•"/>
              <a:defRPr sz="2200"/>
            </a:pPr>
            <a:r>
              <a:t>These instruments have got some serious disadvantages</a:t>
            </a:r>
          </a:p>
          <a:p>
            <a:pPr marL="609600" indent="-609600" algn="just">
              <a:buSzTx/>
              <a:buNone/>
              <a:defRPr sz="2200">
                <a:solidFill>
                  <a:srgbClr val="7D7D7D"/>
                </a:solidFill>
              </a:defRPr>
            </a:pPr>
            <a:r>
              <a:t>	(i) </a:t>
            </a:r>
            <a:r>
              <a:rPr>
                <a:solidFill>
                  <a:srgbClr val="000000"/>
                </a:solidFill>
              </a:rPr>
              <a:t>The greater deflection causes more stresses in the control springs.</a:t>
            </a:r>
          </a:p>
          <a:p>
            <a:pPr marL="609600" indent="-609600" algn="just">
              <a:buSzTx/>
              <a:buNone/>
              <a:defRPr sz="2200">
                <a:solidFill>
                  <a:srgbClr val="7D7D7D"/>
                </a:solidFill>
              </a:defRPr>
            </a:pPr>
            <a:r>
              <a:t>	(ii) </a:t>
            </a:r>
            <a:r>
              <a:rPr>
                <a:solidFill>
                  <a:srgbClr val="000000"/>
                </a:solidFill>
              </a:rPr>
              <a:t>Variation in supply frequency and temperature may cause serious errors unless compensating device is employed.</a:t>
            </a:r>
          </a:p>
          <a:p>
            <a:pPr marL="609600" indent="-609600" algn="just">
              <a:buSzTx/>
              <a:buNone/>
              <a:defRPr sz="2200">
                <a:solidFill>
                  <a:srgbClr val="7D7D7D"/>
                </a:solidFill>
              </a:defRPr>
            </a:pPr>
            <a:r>
              <a:t>	(iii) </a:t>
            </a:r>
            <a:r>
              <a:rPr>
                <a:solidFill>
                  <a:srgbClr val="000000"/>
                </a:solidFill>
              </a:rPr>
              <a:t>These instruments are costlier and consume more power</a:t>
            </a:r>
          </a:p>
          <a:p>
            <a:pPr marL="609600" indent="-609600" algn="just">
              <a:buChar char="•"/>
              <a:defRPr sz="2200"/>
            </a:pPr>
            <a:endParaRPr>
              <a:solidFill>
                <a:srgbClr val="000000"/>
              </a:solidFill>
            </a:endParaRPr>
          </a:p>
          <a:p>
            <a:pPr marL="609600" indent="-609600" algn="ctr">
              <a:buChar char="•"/>
              <a:defRPr sz="2400">
                <a:solidFill>
                  <a:srgbClr val="6600CC"/>
                </a:solidFill>
              </a:defRPr>
            </a:pPr>
            <a:r>
              <a:t>Such instruments are mostly used as watt-meters or energy meters.</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INDUCTION TYPE INSTRUMENT</a:t>
            </a:r>
          </a:p>
        </p:txBody>
      </p:sp>
      <p:pic>
        <p:nvPicPr>
          <p:cNvPr id="992" name="image72.jpg" descr="induction_type_wattmeter.JPG"/>
          <p:cNvPicPr>
            <a:picLocks noChangeAspect="1"/>
          </p:cNvPicPr>
          <p:nvPr/>
        </p:nvPicPr>
        <p:blipFill>
          <a:blip r:embed="rId2">
            <a:extLst/>
          </a:blip>
          <a:stretch>
            <a:fillRect/>
          </a:stretch>
        </p:blipFill>
        <p:spPr>
          <a:xfrm>
            <a:off x="158337" y="2043173"/>
            <a:ext cx="5104951" cy="3781303"/>
          </a:xfrm>
          <a:prstGeom prst="rect">
            <a:avLst/>
          </a:prstGeom>
          <a:ln w="12700">
            <a:miter lim="400000"/>
          </a:ln>
        </p:spPr>
      </p:pic>
      <p:sp>
        <p:nvSpPr>
          <p:cNvPr id="4" name="Shape 995"/>
          <p:cNvSpPr>
            <a:spLocks noGrp="1"/>
          </p:cNvSpPr>
          <p:nvPr>
            <p:ph type="body" idx="1"/>
          </p:nvPr>
        </p:nvSpPr>
        <p:spPr>
          <a:xfrm>
            <a:off x="5263288" y="1390650"/>
            <a:ext cx="3690707" cy="5086350"/>
          </a:xfrm>
          <a:prstGeom prst="rect">
            <a:avLst/>
          </a:prstGeom>
        </p:spPr>
        <p:txBody>
          <a:bodyPr>
            <a:normAutofit fontScale="77500" lnSpcReduction="20000"/>
          </a:bodyPr>
          <a:lstStyle/>
          <a:p>
            <a:pPr marL="335280" indent="-335280" algn="just">
              <a:spcBef>
                <a:spcPts val="1500"/>
              </a:spcBef>
              <a:defRPr sz="2400"/>
            </a:pPr>
            <a:r>
              <a:rPr dirty="0"/>
              <a:t>Induction type wattmeter consists of two laminate electromagnets known as shunt electromagnet and series electromagnet respectively. </a:t>
            </a:r>
          </a:p>
          <a:p>
            <a:pPr marL="335280" indent="-335280" algn="just">
              <a:spcBef>
                <a:spcPts val="1500"/>
              </a:spcBef>
              <a:defRPr sz="2400"/>
            </a:pPr>
            <a:r>
              <a:rPr dirty="0"/>
              <a:t>Shunt magnet is excited by the current proportional to the voltage across load flowing through the pressure coil and series magnet is excited by the load current flowing through the current coil. </a:t>
            </a:r>
          </a:p>
          <a:p>
            <a:pPr marL="335280" indent="-335280" algn="just">
              <a:spcBef>
                <a:spcPts val="1500"/>
              </a:spcBef>
              <a:defRPr sz="2400"/>
            </a:pPr>
            <a:r>
              <a:rPr dirty="0"/>
              <a:t>A thin disc made of Cu or Al, pivoted at its centre, is placed between the shunt and series magnets so that it cuts the flux from both of the magnets.</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p:cNvSpPr>
          <p:nvPr>
            <p:ph type="title"/>
          </p:nvPr>
        </p:nvSpPr>
        <p:spPr>
          <a:xfrm>
            <a:off x="457200" y="703262"/>
            <a:ext cx="8229600" cy="592138"/>
          </a:xfrm>
          <a:prstGeom prst="rect">
            <a:avLst/>
          </a:prstGeom>
        </p:spPr>
        <p:txBody>
          <a:bodyPr anchor="t"/>
          <a:lstStyle>
            <a:lvl1pPr marL="609600" indent="-609600">
              <a:lnSpc>
                <a:spcPct val="80000"/>
              </a:lnSpc>
              <a:defRPr u="sng">
                <a:solidFill>
                  <a:srgbClr val="C00000"/>
                </a:solidFill>
              </a:defRPr>
            </a:lvl1pPr>
          </a:lstStyle>
          <a:p>
            <a:r>
              <a:t>INDUCTION TYPE INSTRUMENT</a:t>
            </a:r>
          </a:p>
        </p:txBody>
      </p:sp>
      <p:pic>
        <p:nvPicPr>
          <p:cNvPr id="992" name="image72.jpg" descr="induction_type_wattmeter.JPG"/>
          <p:cNvPicPr>
            <a:picLocks noChangeAspect="1"/>
          </p:cNvPicPr>
          <p:nvPr/>
        </p:nvPicPr>
        <p:blipFill>
          <a:blip r:embed="rId2">
            <a:extLst/>
          </a:blip>
          <a:stretch>
            <a:fillRect/>
          </a:stretch>
        </p:blipFill>
        <p:spPr>
          <a:xfrm>
            <a:off x="158337" y="2043173"/>
            <a:ext cx="5104951" cy="3781303"/>
          </a:xfrm>
          <a:prstGeom prst="rect">
            <a:avLst/>
          </a:prstGeom>
          <a:ln w="12700">
            <a:miter lim="400000"/>
          </a:ln>
        </p:spPr>
      </p:pic>
      <p:sp>
        <p:nvSpPr>
          <p:cNvPr id="4" name="Shape 995"/>
          <p:cNvSpPr>
            <a:spLocks noGrp="1"/>
          </p:cNvSpPr>
          <p:nvPr>
            <p:ph type="body" idx="1"/>
          </p:nvPr>
        </p:nvSpPr>
        <p:spPr>
          <a:xfrm>
            <a:off x="5213265" y="1197551"/>
            <a:ext cx="3811979" cy="5472545"/>
          </a:xfrm>
          <a:prstGeom prst="rect">
            <a:avLst/>
          </a:prstGeom>
        </p:spPr>
        <p:txBody>
          <a:bodyPr>
            <a:noAutofit/>
          </a:bodyPr>
          <a:lstStyle/>
          <a:p>
            <a:pPr marL="335280" indent="-335280">
              <a:spcBef>
                <a:spcPts val="1500"/>
              </a:spcBef>
              <a:defRPr sz="2400"/>
            </a:pPr>
            <a:r>
              <a:rPr lang="en-US" sz="1600" dirty="0"/>
              <a:t>The deflection torque is produced by interaction of eddy current induced in the disc and the inducing flux in order to cause the resultant flux in shunt magnet to lag in phase by exactly 90° behind the applied voltage.</a:t>
            </a:r>
          </a:p>
          <a:p>
            <a:pPr marL="335280" indent="-335280">
              <a:spcBef>
                <a:spcPts val="1500"/>
              </a:spcBef>
              <a:defRPr sz="2400"/>
            </a:pPr>
            <a:r>
              <a:rPr lang="en-US" sz="1600" dirty="0"/>
              <a:t>One or more copper rings, known as copper shading bond are provided on one limb at the shunt magnet.</a:t>
            </a:r>
          </a:p>
          <a:p>
            <a:pPr marL="335280" indent="-335280">
              <a:spcBef>
                <a:spcPts val="1500"/>
              </a:spcBef>
              <a:defRPr sz="2400"/>
            </a:pPr>
            <a:r>
              <a:rPr lang="en-US" sz="1600" dirty="0"/>
              <a:t>Correct disappointed between shunt and series magnet fluxes may be attained by adjusting the position of copper shading bonds. </a:t>
            </a:r>
            <a:br>
              <a:rPr lang="en-US" sz="1600" dirty="0"/>
            </a:br>
            <a:endParaRPr lang="en-US" sz="1600" dirty="0"/>
          </a:p>
          <a:p>
            <a:pPr marL="335280" indent="-335280">
              <a:spcBef>
                <a:spcPts val="1500"/>
              </a:spcBef>
              <a:defRPr sz="2400"/>
            </a:pPr>
            <a:r>
              <a:rPr lang="en-US" sz="1600" dirty="0"/>
              <a:t>The pressure coil circuit of induction type instrument is made as inductive as possible so that the flux of the shunt magnet may lag by 90° behind the applied voltage.</a:t>
            </a:r>
            <a:endParaRPr sz="1600" dirty="0"/>
          </a:p>
        </p:txBody>
      </p:sp>
    </p:spTree>
    <p:extLst>
      <p:ext uri="{BB962C8B-B14F-4D97-AF65-F5344CB8AC3E}">
        <p14:creationId xmlns:p14="http://schemas.microsoft.com/office/powerpoint/2010/main" val="710273002"/>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Shape 1000"/>
          <p:cNvSpPr>
            <a:spLocks noGrp="1"/>
          </p:cNvSpPr>
          <p:nvPr>
            <p:ph type="title" idx="4294967295"/>
          </p:nvPr>
        </p:nvSpPr>
        <p:spPr>
          <a:xfrm>
            <a:off x="-2" y="1824036"/>
            <a:ext cx="9144004" cy="1470027"/>
          </a:xfrm>
          <a:prstGeom prst="rect">
            <a:avLst/>
          </a:prstGeom>
        </p:spPr>
        <p:txBody>
          <a:bodyPr anchor="b"/>
          <a:lstStyle/>
          <a:p>
            <a:pPr algn="ctr" defTabSz="768094">
              <a:defRPr sz="3600" u="sng">
                <a:solidFill>
                  <a:srgbClr val="FFFFFF"/>
                </a:solidFill>
              </a:defRPr>
            </a:pPr>
            <a:r>
              <a:t>LECTURE 3 B (Part 2)</a:t>
            </a:r>
          </a:p>
          <a:p>
            <a:pPr algn="ctr" defTabSz="768094">
              <a:defRPr sz="3600" u="sng">
                <a:solidFill>
                  <a:srgbClr val="FFFFFF"/>
                </a:solidFill>
              </a:defRPr>
            </a:pPr>
            <a:r>
              <a:t>MEASUREMENT OF ENERGY/POWER </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p:cNvSpPr>
          <p:nvPr>
            <p:ph type="title"/>
          </p:nvPr>
        </p:nvSpPr>
        <p:spPr>
          <a:prstGeom prst="rect">
            <a:avLst/>
          </a:prstGeom>
        </p:spPr>
        <p:txBody>
          <a:bodyPr/>
          <a:lstStyle/>
          <a:p>
            <a:r>
              <a:t>Single Phase Power(Energy) Measurement</a:t>
            </a:r>
          </a:p>
        </p:txBody>
      </p:sp>
      <p:sp>
        <p:nvSpPr>
          <p:cNvPr id="1003" name="Shape 1003"/>
          <p:cNvSpPr>
            <a:spLocks noGrp="1"/>
          </p:cNvSpPr>
          <p:nvPr>
            <p:ph type="body" idx="1"/>
          </p:nvPr>
        </p:nvSpPr>
        <p:spPr>
          <a:xfrm>
            <a:off x="1066800" y="1378049"/>
            <a:ext cx="7010400" cy="4717951"/>
          </a:xfrm>
          <a:prstGeom prst="rect">
            <a:avLst/>
          </a:prstGeom>
        </p:spPr>
        <p:txBody>
          <a:bodyPr>
            <a:normAutofit/>
          </a:bodyPr>
          <a:lstStyle/>
          <a:p>
            <a:pPr marL="288949" indent="-202264" defTabSz="722376">
              <a:lnSpc>
                <a:spcPct val="81000"/>
              </a:lnSpc>
              <a:spcBef>
                <a:spcPts val="700"/>
              </a:spcBef>
              <a:defRPr sz="1896"/>
            </a:pPr>
            <a:r>
              <a:rPr dirty="0"/>
              <a:t>D.C. Power measurements</a:t>
            </a:r>
          </a:p>
          <a:p>
            <a:pPr marL="535113" lvl="1" indent="-210044" defTabSz="722376">
              <a:lnSpc>
                <a:spcPct val="81000"/>
              </a:lnSpc>
              <a:spcBef>
                <a:spcPts val="700"/>
              </a:spcBef>
              <a:defRPr sz="1580"/>
            </a:pPr>
            <a:r>
              <a:rPr lang="en-US" dirty="0"/>
              <a:t>Dynamometer method</a:t>
            </a:r>
          </a:p>
          <a:p>
            <a:pPr marL="535113" lvl="1" indent="-210044" defTabSz="722376">
              <a:lnSpc>
                <a:spcPct val="81000"/>
              </a:lnSpc>
              <a:spcBef>
                <a:spcPts val="700"/>
              </a:spcBef>
              <a:defRPr sz="1580"/>
            </a:pPr>
            <a:r>
              <a:rPr dirty="0"/>
              <a:t>Ammeter-Voltmeter Method</a:t>
            </a:r>
          </a:p>
          <a:p>
            <a:pPr marL="535113" lvl="1" indent="-210044" defTabSz="722376">
              <a:lnSpc>
                <a:spcPct val="81000"/>
              </a:lnSpc>
              <a:spcBef>
                <a:spcPts val="700"/>
              </a:spcBef>
              <a:defRPr sz="1580"/>
            </a:pPr>
            <a:r>
              <a:rPr dirty="0"/>
              <a:t>Hall-power meter</a:t>
            </a:r>
          </a:p>
          <a:p>
            <a:pPr marL="288949" indent="-202264" defTabSz="722376">
              <a:lnSpc>
                <a:spcPct val="81000"/>
              </a:lnSpc>
              <a:spcBef>
                <a:spcPts val="700"/>
              </a:spcBef>
              <a:defRPr sz="1896"/>
            </a:pPr>
            <a:r>
              <a:rPr dirty="0"/>
              <a:t>A.C. Power Measurement (Single Phase)</a:t>
            </a:r>
          </a:p>
          <a:p>
            <a:pPr marL="535113" lvl="1" indent="-210044" defTabSz="722376">
              <a:lnSpc>
                <a:spcPct val="81000"/>
              </a:lnSpc>
              <a:spcBef>
                <a:spcPts val="700"/>
              </a:spcBef>
              <a:defRPr sz="1580"/>
            </a:pPr>
            <a:r>
              <a:rPr dirty="0"/>
              <a:t>Ammeter-Voltmeter Method</a:t>
            </a:r>
          </a:p>
          <a:p>
            <a:pPr marL="535113" lvl="1" indent="-210044" defTabSz="722376">
              <a:lnSpc>
                <a:spcPct val="81000"/>
              </a:lnSpc>
              <a:spcBef>
                <a:spcPts val="700"/>
              </a:spcBef>
              <a:defRPr sz="1580"/>
            </a:pPr>
            <a:r>
              <a:rPr dirty="0"/>
              <a:t>Dynamometer method</a:t>
            </a:r>
          </a:p>
          <a:p>
            <a:pPr marL="535113" lvl="1" indent="-210044" defTabSz="722376">
              <a:lnSpc>
                <a:spcPct val="81000"/>
              </a:lnSpc>
              <a:spcBef>
                <a:spcPts val="700"/>
              </a:spcBef>
              <a:defRPr sz="1580"/>
            </a:pPr>
            <a:r>
              <a:rPr dirty="0"/>
              <a:t>Hall-power meter</a:t>
            </a:r>
          </a:p>
          <a:p>
            <a:pPr marL="535113" lvl="1" indent="-210044" defTabSz="722376">
              <a:lnSpc>
                <a:spcPct val="81000"/>
              </a:lnSpc>
              <a:spcBef>
                <a:spcPts val="700"/>
              </a:spcBef>
              <a:defRPr sz="1580"/>
            </a:pPr>
            <a:r>
              <a:rPr dirty="0"/>
              <a:t>Three Voltmeter Method</a:t>
            </a:r>
          </a:p>
          <a:p>
            <a:pPr marL="535113" lvl="1" indent="-210044" defTabSz="722376">
              <a:lnSpc>
                <a:spcPct val="81000"/>
              </a:lnSpc>
              <a:spcBef>
                <a:spcPts val="700"/>
              </a:spcBef>
              <a:defRPr sz="1580"/>
            </a:pPr>
            <a:r>
              <a:rPr dirty="0"/>
              <a:t>Three Ammeter Method</a:t>
            </a:r>
          </a:p>
          <a:p>
            <a:pPr marL="288949" indent="-202264" defTabSz="722376">
              <a:lnSpc>
                <a:spcPct val="81000"/>
              </a:lnSpc>
              <a:spcBef>
                <a:spcPts val="700"/>
              </a:spcBef>
              <a:defRPr sz="1896"/>
            </a:pPr>
            <a:r>
              <a:rPr dirty="0"/>
              <a:t>A.C. Power Measurement (Single Phase)</a:t>
            </a:r>
          </a:p>
          <a:p>
            <a:pPr marL="535113" lvl="1" indent="-210044" defTabSz="722376">
              <a:lnSpc>
                <a:spcPct val="81000"/>
              </a:lnSpc>
              <a:spcBef>
                <a:spcPts val="700"/>
              </a:spcBef>
              <a:defRPr sz="1580"/>
            </a:pPr>
            <a:r>
              <a:rPr dirty="0"/>
              <a:t>Three-phase systems</a:t>
            </a:r>
          </a:p>
          <a:p>
            <a:pPr marL="535113" lvl="1" indent="-210044" defTabSz="722376">
              <a:lnSpc>
                <a:spcPct val="81000"/>
              </a:lnSpc>
              <a:spcBef>
                <a:spcPts val="700"/>
              </a:spcBef>
              <a:defRPr sz="1580"/>
            </a:pPr>
            <a:r>
              <a:rPr dirty="0"/>
              <a:t>High-frequency power measurements</a:t>
            </a:r>
          </a:p>
          <a:p>
            <a:pPr marL="288949" indent="-202264" defTabSz="722376">
              <a:lnSpc>
                <a:spcPct val="81000"/>
              </a:lnSpc>
              <a:spcBef>
                <a:spcPts val="700"/>
              </a:spcBef>
              <a:defRPr sz="1896"/>
            </a:pPr>
            <a:r>
              <a:rPr dirty="0"/>
              <a:t>Energy measurements</a:t>
            </a:r>
          </a:p>
          <a:p>
            <a:pPr marL="535113" lvl="1" indent="-210044" defTabSz="722376">
              <a:lnSpc>
                <a:spcPct val="81000"/>
              </a:lnSpc>
              <a:spcBef>
                <a:spcPts val="700"/>
              </a:spcBef>
              <a:defRPr sz="1580"/>
            </a:pPr>
            <a:r>
              <a:rPr dirty="0"/>
              <a:t>DC circuits</a:t>
            </a:r>
          </a:p>
          <a:p>
            <a:pPr marL="535113" lvl="1" indent="-210044" defTabSz="722376">
              <a:lnSpc>
                <a:spcPct val="81000"/>
              </a:lnSpc>
              <a:spcBef>
                <a:spcPts val="700"/>
              </a:spcBef>
              <a:defRPr sz="1580"/>
            </a:pPr>
            <a:r>
              <a:rPr dirty="0"/>
              <a:t>AC circuits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a:spLocks noGrp="1"/>
          </p:cNvSpPr>
          <p:nvPr>
            <p:ph type="title"/>
          </p:nvPr>
        </p:nvSpPr>
        <p:spPr>
          <a:prstGeom prst="rect">
            <a:avLst/>
          </a:prstGeom>
        </p:spPr>
        <p:txBody>
          <a:bodyPr/>
          <a:lstStyle/>
          <a:p>
            <a:r>
              <a:t>Power in DC circuits	</a:t>
            </a:r>
          </a:p>
        </p:txBody>
      </p:sp>
      <p:sp>
        <p:nvSpPr>
          <p:cNvPr id="1006" name="Shape 1006"/>
          <p:cNvSpPr>
            <a:spLocks noGrp="1"/>
          </p:cNvSpPr>
          <p:nvPr>
            <p:ph type="body" idx="1"/>
          </p:nvPr>
        </p:nvSpPr>
        <p:spPr>
          <a:xfrm>
            <a:off x="457200" y="1598299"/>
            <a:ext cx="8229600" cy="4976238"/>
          </a:xfrm>
          <a:prstGeom prst="rect">
            <a:avLst/>
          </a:prstGeom>
        </p:spPr>
        <p:txBody>
          <a:bodyPr/>
          <a:lstStyle/>
          <a:p>
            <a:pPr>
              <a:lnSpc>
                <a:spcPct val="90000"/>
              </a:lnSpc>
              <a:defRPr sz="2800"/>
            </a:pPr>
            <a:r>
              <a:t>Power </a:t>
            </a:r>
          </a:p>
          <a:p>
            <a:pPr>
              <a:lnSpc>
                <a:spcPct val="90000"/>
              </a:lnSpc>
              <a:defRPr sz="2800"/>
            </a:pPr>
            <a:r>
              <a:t>Can be carried out using a voltmeter and an ammeter (generally)</a:t>
            </a:r>
          </a:p>
          <a:p>
            <a:pPr marL="969966" lvl="2" indent="-265878">
              <a:lnSpc>
                <a:spcPct val="90000"/>
              </a:lnSpc>
              <a:buChar char="✦"/>
              <a:defRPr sz="2400"/>
            </a:pPr>
            <a:r>
              <a:t>Ammeter-Voltmeter method</a:t>
            </a:r>
          </a:p>
          <a:p>
            <a:pPr marL="1244285" lvl="3" indent="-265878">
              <a:lnSpc>
                <a:spcPct val="90000"/>
              </a:lnSpc>
              <a:buChar char="✦"/>
              <a:defRPr sz="2400"/>
            </a:pPr>
            <a:r>
              <a:t>Two measurement arrangements</a:t>
            </a:r>
          </a:p>
          <a:p>
            <a:pPr marL="667511" lvl="1" indent="-256030">
              <a:lnSpc>
                <a:spcPct val="90000"/>
              </a:lnSpc>
              <a:buChar char="✤"/>
              <a:defRPr sz="2800"/>
            </a:pPr>
            <a:r>
              <a:t>Wattmeters:</a:t>
            </a:r>
          </a:p>
          <a:p>
            <a:pPr marL="969966" lvl="2" indent="-265878">
              <a:lnSpc>
                <a:spcPct val="90000"/>
              </a:lnSpc>
              <a:buChar char="✦"/>
              <a:defRPr sz="2400"/>
            </a:pPr>
            <a:r>
              <a:t>Dynamometer</a:t>
            </a:r>
          </a:p>
          <a:p>
            <a:pPr marL="969966" lvl="2" indent="-265878">
              <a:lnSpc>
                <a:spcPct val="90000"/>
              </a:lnSpc>
              <a:buChar char="✦"/>
              <a:defRPr sz="2400"/>
            </a:pPr>
            <a:r>
              <a:t>Thermal wattmeter</a:t>
            </a:r>
          </a:p>
          <a:p>
            <a:pPr marL="969966" lvl="2" indent="-265878">
              <a:lnSpc>
                <a:spcPct val="90000"/>
              </a:lnSpc>
              <a:buChar char="✦"/>
              <a:defRPr sz="2400"/>
            </a:pPr>
            <a:r>
              <a:t>Hall-power meter</a:t>
            </a:r>
          </a:p>
          <a:p>
            <a:pPr marL="969966" lvl="2" indent="-265878">
              <a:lnSpc>
                <a:spcPct val="90000"/>
              </a:lnSpc>
              <a:buChar char="✦"/>
              <a:defRPr sz="2400" i="1"/>
            </a:pPr>
            <a:r>
              <a:t>Three Voltmeter Method</a:t>
            </a:r>
          </a:p>
          <a:p>
            <a:pPr marL="969966" lvl="2" indent="-265878">
              <a:lnSpc>
                <a:spcPct val="90000"/>
              </a:lnSpc>
              <a:buChar char="✦"/>
              <a:defRPr sz="2400" i="1"/>
            </a:pPr>
            <a:r>
              <a:t>Three Ammeter Method</a:t>
            </a:r>
          </a:p>
        </p:txBody>
      </p:sp>
      <p:pic>
        <p:nvPicPr>
          <p:cNvPr id="1007" name="image75.pdf"/>
          <p:cNvPicPr>
            <a:picLocks noChangeAspect="1"/>
          </p:cNvPicPr>
          <p:nvPr/>
        </p:nvPicPr>
        <p:blipFill>
          <a:blip r:embed="rId2">
            <a:extLst/>
          </a:blip>
          <a:stretch>
            <a:fillRect/>
          </a:stretch>
        </p:blipFill>
        <p:spPr>
          <a:xfrm>
            <a:off x="2595733" y="1477074"/>
            <a:ext cx="1728789" cy="652463"/>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Urban">
  <a:themeElements>
    <a:clrScheme name="Urban">
      <a:dk1>
        <a:srgbClr val="000000"/>
      </a:dk1>
      <a:lt1>
        <a:srgbClr val="FFFFFF"/>
      </a:lt1>
      <a:dk2>
        <a:srgbClr val="A7A7A7"/>
      </a:dk2>
      <a:lt2>
        <a:srgbClr val="535353"/>
      </a:lt2>
      <a:accent1>
        <a:srgbClr val="53548A"/>
      </a:accent1>
      <a:accent2>
        <a:srgbClr val="438086"/>
      </a:accent2>
      <a:accent3>
        <a:srgbClr val="A04DA3"/>
      </a:accent3>
      <a:accent4>
        <a:srgbClr val="C4652D"/>
      </a:accent4>
      <a:accent5>
        <a:srgbClr val="8B5D3D"/>
      </a:accent5>
      <a:accent6>
        <a:srgbClr val="5C92B5"/>
      </a:accent6>
      <a:hlink>
        <a:srgbClr val="0000FF"/>
      </a:hlink>
      <a:folHlink>
        <a:srgbClr val="FF00FF"/>
      </a:folHlink>
    </a:clrScheme>
    <a:fontScheme name="Urban">
      <a:majorFont>
        <a:latin typeface="Georgia"/>
        <a:ea typeface="Georgia"/>
        <a:cs typeface="Georgia"/>
      </a:majorFont>
      <a:minorFont>
        <a:latin typeface="Helvetica"/>
        <a:ea typeface="Helvetica"/>
        <a:cs typeface="Helvetica"/>
      </a:minorFont>
    </a:fontScheme>
    <a:fmtScheme name="Urb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rban">
  <a:themeElements>
    <a:clrScheme name="Urban">
      <a:dk1>
        <a:srgbClr val="000000"/>
      </a:dk1>
      <a:lt1>
        <a:srgbClr val="FFFFFF"/>
      </a:lt1>
      <a:dk2>
        <a:srgbClr val="A7A7A7"/>
      </a:dk2>
      <a:lt2>
        <a:srgbClr val="535353"/>
      </a:lt2>
      <a:accent1>
        <a:srgbClr val="53548A"/>
      </a:accent1>
      <a:accent2>
        <a:srgbClr val="438086"/>
      </a:accent2>
      <a:accent3>
        <a:srgbClr val="A04DA3"/>
      </a:accent3>
      <a:accent4>
        <a:srgbClr val="C4652D"/>
      </a:accent4>
      <a:accent5>
        <a:srgbClr val="8B5D3D"/>
      </a:accent5>
      <a:accent6>
        <a:srgbClr val="5C92B5"/>
      </a:accent6>
      <a:hlink>
        <a:srgbClr val="0000FF"/>
      </a:hlink>
      <a:folHlink>
        <a:srgbClr val="FF00FF"/>
      </a:folHlink>
    </a:clrScheme>
    <a:fontScheme name="Urban">
      <a:majorFont>
        <a:latin typeface="Georgia"/>
        <a:ea typeface="Georgia"/>
        <a:cs typeface="Georgia"/>
      </a:majorFont>
      <a:minorFont>
        <a:latin typeface="Helvetica"/>
        <a:ea typeface="Helvetica"/>
        <a:cs typeface="Helvetica"/>
      </a:minorFont>
    </a:fontScheme>
    <a:fmtScheme name="Urb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1038</TotalTime>
  <Words>6813</Words>
  <Application>Microsoft Macintosh PowerPoint</Application>
  <PresentationFormat>On-screen Show (4:3)</PresentationFormat>
  <Paragraphs>796</Paragraphs>
  <Slides>138</Slides>
  <Notes>0</Notes>
  <HiddenSlides>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138</vt:i4>
      </vt:variant>
    </vt:vector>
  </HeadingPairs>
  <TitlesOfParts>
    <vt:vector size="152" baseType="lpstr">
      <vt:lpstr>Arial</vt:lpstr>
      <vt:lpstr>Calibri</vt:lpstr>
      <vt:lpstr>Cambria Math</vt:lpstr>
      <vt:lpstr>Geneva</vt:lpstr>
      <vt:lpstr>Georgia</vt:lpstr>
      <vt:lpstr>Gill Sans MT</vt:lpstr>
      <vt:lpstr>Helvetica</vt:lpstr>
      <vt:lpstr>Symbol</vt:lpstr>
      <vt:lpstr>Times New Roman</vt:lpstr>
      <vt:lpstr>Trebuchet MS</vt:lpstr>
      <vt:lpstr>Verdana</vt:lpstr>
      <vt:lpstr>Wingdings</vt:lpstr>
      <vt:lpstr>Wingdings 2</vt:lpstr>
      <vt:lpstr>Urban</vt:lpstr>
      <vt:lpstr>LECTURE 3 A INDICATING ANALOG INSTRUMENTS</vt:lpstr>
      <vt:lpstr>Analog Instruments</vt:lpstr>
      <vt:lpstr>Classification of Analog Instruments</vt:lpstr>
      <vt:lpstr>Principle of operation</vt:lpstr>
      <vt:lpstr>Magnetic Effect</vt:lpstr>
      <vt:lpstr>Force between Current carrying Magnet</vt:lpstr>
      <vt:lpstr>PowerPoint Presentation</vt:lpstr>
      <vt:lpstr>ESSENTIALS OF INDICATING ANALOG INSTRUMENTS</vt:lpstr>
      <vt:lpstr>Deflection Torque </vt:lpstr>
      <vt:lpstr>DEFLECTING TORQUE</vt:lpstr>
      <vt:lpstr>CONTROLLING TORQUE</vt:lpstr>
      <vt:lpstr>Single (Flat) Spring Control </vt:lpstr>
      <vt:lpstr>Double Spring Control</vt:lpstr>
      <vt:lpstr>PowerPoint Presentation</vt:lpstr>
      <vt:lpstr>PowerPoint Presentation</vt:lpstr>
      <vt:lpstr>Gravity Control</vt:lpstr>
      <vt:lpstr>Gravity Control Cont…</vt:lpstr>
      <vt:lpstr>Gravity Control Cont…</vt:lpstr>
      <vt:lpstr>DAMPING TORQUE</vt:lpstr>
      <vt:lpstr>Damping Torque Cont…</vt:lpstr>
      <vt:lpstr>DAMPING TORQUE Cont…</vt:lpstr>
      <vt:lpstr>PowerPoint Presentation</vt:lpstr>
      <vt:lpstr>Types of Damping [Eddy Current Damping]</vt:lpstr>
      <vt:lpstr>Eddy Current Damping Torque with a Metal Disc</vt:lpstr>
      <vt:lpstr>Eddy Current Damping Torque with a Metal Former</vt:lpstr>
      <vt:lpstr>Errors: Eddy Current Damping</vt:lpstr>
      <vt:lpstr>Air Friction Damping </vt:lpstr>
      <vt:lpstr>Air Friction Damping </vt:lpstr>
      <vt:lpstr>Air Friction Damping </vt:lpstr>
      <vt:lpstr>Fluid Friction Damping </vt:lpstr>
      <vt:lpstr>Fluid Friction Damping  Cont…</vt:lpstr>
      <vt:lpstr>Fluid Friction Damping Cont…</vt:lpstr>
      <vt:lpstr>Fluid Friction Damping </vt:lpstr>
      <vt:lpstr>LECTURE 3 B (Part 1) MOVING COIL and MOVING IRON INSTRUMENTS </vt:lpstr>
      <vt:lpstr>MOVING COIL INSTRUMENTS </vt:lpstr>
      <vt:lpstr>Permanent Magnet Moving Coil (PMMC) meter</vt:lpstr>
      <vt:lpstr>Permanent Magnet Type</vt:lpstr>
      <vt:lpstr>Permanent Magnet Type</vt:lpstr>
      <vt:lpstr>PowerPoint Presentation</vt:lpstr>
      <vt:lpstr>PowerPoint Presentation</vt:lpstr>
      <vt:lpstr>PowerPoint Presentation</vt:lpstr>
      <vt:lpstr>PowerPoint Presentation</vt:lpstr>
      <vt:lpstr>Dynamometer Type Moving Coil Instruments</vt:lpstr>
      <vt:lpstr>DYNAMOMETER TYPE INSTRUMENTS </vt:lpstr>
      <vt:lpstr>Dynamometer Type Moving Coil Instruments</vt:lpstr>
      <vt:lpstr>PowerPoint Presentation</vt:lpstr>
      <vt:lpstr>Errors in Dynamometer type Instruments</vt:lpstr>
      <vt:lpstr>Applications</vt:lpstr>
      <vt:lpstr>Circuit arrangement of electrodynamometer for use as a voltmeter an ammeter and wattmeter. </vt:lpstr>
      <vt:lpstr>Galvanometers </vt:lpstr>
      <vt:lpstr>How the Deflection Torque is Produced </vt:lpstr>
      <vt:lpstr>How the Deflection Torque is Produced </vt:lpstr>
      <vt:lpstr>INSTRUMENT RANGE EXTENSION</vt:lpstr>
      <vt:lpstr>AMMETERS  AND  VOLTMETERS</vt:lpstr>
      <vt:lpstr>Ammeters</vt:lpstr>
      <vt:lpstr>Ammeters</vt:lpstr>
      <vt:lpstr>PowerPoint Presentation</vt:lpstr>
      <vt:lpstr>PowerPoint Presentation</vt:lpstr>
      <vt:lpstr>Ammeter Example</vt:lpstr>
      <vt:lpstr>A multi-range ammeter. </vt:lpstr>
      <vt:lpstr>PowerPoint Presentation</vt:lpstr>
      <vt:lpstr>Ammeter Sensitivity</vt:lpstr>
      <vt:lpstr>Ammeter loading</vt:lpstr>
      <vt:lpstr>PowerPoint Presentation</vt:lpstr>
      <vt:lpstr>Voltmeters</vt:lpstr>
      <vt:lpstr>Extending the Range of Voltmeters</vt:lpstr>
      <vt:lpstr>PowerPoint Presentation</vt:lpstr>
      <vt:lpstr>Example 4</vt:lpstr>
      <vt:lpstr>Voltage Scaling or Multiplying Factor</vt:lpstr>
      <vt:lpstr>Example 5</vt:lpstr>
      <vt:lpstr>Meter Sensitivity  (Ohms-per-Volt Rating)</vt:lpstr>
      <vt:lpstr>PowerPoint Presentation</vt:lpstr>
      <vt:lpstr>PowerPoint Presentation</vt:lpstr>
      <vt:lpstr>Voltmeter Loading</vt:lpstr>
      <vt:lpstr>Example 6</vt:lpstr>
      <vt:lpstr>PowerPoint Presentation</vt:lpstr>
      <vt:lpstr>PowerPoint Presentation</vt:lpstr>
      <vt:lpstr>PowerPoint Presentation</vt:lpstr>
      <vt:lpstr>MOVING IRON INSTRUMENTS</vt:lpstr>
      <vt:lpstr>MOVING IRON INSTRUMENTS</vt:lpstr>
      <vt:lpstr>MOVING IRON INSTRUMENTS</vt:lpstr>
      <vt:lpstr>MOVING IRON INSTRUMENTS – ATTRACTION TYPE </vt:lpstr>
      <vt:lpstr>MOVING IRON INSTRUMENTS – ATTRACTION TYPE </vt:lpstr>
      <vt:lpstr>MOVING IRON INSTRUMENTS – ATTRACTION TYPE </vt:lpstr>
      <vt:lpstr>MOVING IRON INSTRUMENTS – ATTRACTION TYPE  [Deflecting Torque]</vt:lpstr>
      <vt:lpstr>MOVING IRON INSTRUMENTS – REPULSION TYPE</vt:lpstr>
      <vt:lpstr>MOVING IRON INSTRUMENTS – REPULSION TYPE</vt:lpstr>
      <vt:lpstr>MOVING IRON INSTRUMENTS – REPULSION TYPE</vt:lpstr>
      <vt:lpstr>MOVING IRON INSTRUMENTS – REPULSION TYPE [Deflecting Torque]</vt:lpstr>
      <vt:lpstr>HOT-WIRE AND THERMOCOUPLE METER MOVEMENTS </vt:lpstr>
      <vt:lpstr>HOT WIRE TYPE</vt:lpstr>
      <vt:lpstr>Thermocouple Meter</vt:lpstr>
      <vt:lpstr>INDUCTION TYPE INSTRUMENT</vt:lpstr>
      <vt:lpstr>INDUCTION TYPE INSTRUMENT</vt:lpstr>
      <vt:lpstr>INDUCTION TYPE INSTRUMENT</vt:lpstr>
      <vt:lpstr>INDUCTION TYPE INSTRUMENT</vt:lpstr>
      <vt:lpstr>LECTURE 3 B (Part 2) MEASUREMENT OF ENERGY/POWER </vt:lpstr>
      <vt:lpstr>Single Phase Power(Energy) Measurement</vt:lpstr>
      <vt:lpstr>Power in DC circuits </vt:lpstr>
      <vt:lpstr>Electrodynamic meters – Wattmeters </vt:lpstr>
      <vt:lpstr>Electrodynamic meters – Wattmeters </vt:lpstr>
      <vt:lpstr>Electrodynamic meters – Wattmeters </vt:lpstr>
      <vt:lpstr>Pwer in DC Circuits: Ammeter and Voltmeter Method</vt:lpstr>
      <vt:lpstr>Pwer in DC Circuits: Ammeter and Voltmeter Method</vt:lpstr>
      <vt:lpstr>Pwer in DC Circuits: Ammeter and Voltmeter Method</vt:lpstr>
      <vt:lpstr>Hall-power meter</vt:lpstr>
      <vt:lpstr>Power (Energy) in AC circuits</vt:lpstr>
      <vt:lpstr>Power (Energy) in AC circuits</vt:lpstr>
      <vt:lpstr>Low- and Medium-Frequency Power Measurements</vt:lpstr>
      <vt:lpstr>Low- and Medium-Frequency Power Measurements</vt:lpstr>
      <vt:lpstr>LECTURE 3 B (Part 2) MEASUREMENT OF 3-PHASE ENERGY/POWER </vt:lpstr>
      <vt:lpstr>Line-Frequency Power Measurements</vt:lpstr>
      <vt:lpstr>Line-Frequency Power Measurements (2)</vt:lpstr>
      <vt:lpstr>Measurement of Three Phase Power by Three Wattmeters Method</vt:lpstr>
      <vt:lpstr>Measurement of Three Phase Power by Two Wattmeters Method (STAR CONNECTED LOADS)</vt:lpstr>
      <vt:lpstr>Measurement of Three Phase Power by Two Wattmeters Method (DELTA CONNECTED LOADS)</vt:lpstr>
      <vt:lpstr>Measurement of Three Phase Power by One Wattmeter Method</vt:lpstr>
      <vt:lpstr>PowerPoint Presentation</vt:lpstr>
      <vt:lpstr>High-frequency power measurements</vt:lpstr>
      <vt:lpstr>Thermistor-Based Power Meters</vt:lpstr>
      <vt:lpstr>Calorimetric method</vt:lpstr>
      <vt:lpstr>Energy measurements</vt:lpstr>
      <vt:lpstr>DC Energy Measurements</vt:lpstr>
      <vt:lpstr>PowerPoint Presentation</vt:lpstr>
      <vt:lpstr>PowerPoint Presentation</vt:lpstr>
      <vt:lpstr>AC Energy Measurements</vt:lpstr>
      <vt:lpstr>AC Energy measurements</vt:lpstr>
      <vt:lpstr>Electronic Energy Meters</vt:lpstr>
      <vt:lpstr>Energy measurements</vt:lpstr>
      <vt:lpstr>Digital wattmeter (up to 100 kHz)</vt:lpstr>
      <vt:lpstr>The End</vt:lpstr>
      <vt:lpstr>RESISTANCE  MEASUREMENT</vt:lpstr>
      <vt:lpstr>Shunt-Type Ohmmeter</vt:lpstr>
      <vt:lpstr>PowerPoint Presentation</vt:lpstr>
      <vt:lpstr>Series-Type Ohmmeter</vt:lpstr>
      <vt:lpstr>PowerPoint Presentation</vt:lpstr>
      <vt:lpstr>PowerPoint Presentation</vt:lpstr>
      <vt:lpstr>…that’s all folks…  …thanks for your time…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A INDICATING ANALOG INSTRUMENTS</dc:title>
  <cp:lastModifiedBy>Microsoft Office User</cp:lastModifiedBy>
  <cp:revision>20</cp:revision>
  <dcterms:modified xsi:type="dcterms:W3CDTF">2019-02-28T08:05:45Z</dcterms:modified>
</cp:coreProperties>
</file>